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00000"/>
                </a:solidFill>
                <a:latin typeface="Arial"/>
              </a:rPr>
              <a:t>Distribution historique vs valeur OOS (rouge)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Impureté A (%)</c:v>
                </c:pt>
              </c:strCache>
            </c:strRef>
          </c:tx>
          <c:spPr>
            <a:solidFill>
              <a:srgbClr val="2E5FA3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9DE-4DD3-A7ED-012757DF275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C9DE-4DD3-A7ED-012757DF275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C9DE-4DD3-A7ED-012757DF275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C9DE-4DD3-A7ED-012757DF275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C9DE-4DD3-A7ED-012757DF275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C9DE-4DD3-A7ED-012757DF2756}"/>
              </c:ext>
            </c:extLst>
          </c:dPt>
          <c:dPt>
            <c:idx val="6"/>
            <c:invertIfNegative val="0"/>
            <c:bubble3D val="0"/>
            <c:spPr>
              <a:solidFill>
                <a:srgbClr val="C0392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D-C9DE-4DD3-A7ED-012757DF2756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Min</c:v>
                </c:pt>
                <c:pt idx="1">
                  <c:v>Q1</c:v>
                </c:pt>
                <c:pt idx="2">
                  <c:v>Médiane</c:v>
                </c:pt>
                <c:pt idx="3">
                  <c:v>Moyenne</c:v>
                </c:pt>
                <c:pt idx="4">
                  <c:v>Q3</c:v>
                </c:pt>
                <c:pt idx="5">
                  <c:v>Max</c:v>
                </c:pt>
                <c:pt idx="6">
                  <c:v>OOS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0.09</c:v>
                </c:pt>
                <c:pt idx="1">
                  <c:v>0.11</c:v>
                </c:pt>
                <c:pt idx="2">
                  <c:v>0.13</c:v>
                </c:pt>
                <c:pt idx="3">
                  <c:v>0.13200000000000001</c:v>
                </c:pt>
                <c:pt idx="4">
                  <c:v>0.15</c:v>
                </c:pt>
                <c:pt idx="5">
                  <c:v>0.17</c:v>
                </c:pt>
                <c:pt idx="6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9DE-4DD3-A7ED-012757DF27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0.32"/>
          <c:min val="0"/>
        </c:scaling>
        <c:delete val="0"/>
        <c:axPos val="b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00000"/>
                </a:solidFill>
                <a:latin typeface="Arial"/>
              </a:rPr>
              <a:t>Évolution Ppk Impureté A post-CAPA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Ppk post-CAPA</c:v>
                </c:pt>
              </c:strCache>
            </c:strRef>
          </c:tx>
          <c:spPr>
            <a:ln w="3175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J0</c:v>
                </c:pt>
                <c:pt idx="1">
                  <c:v>J+30</c:v>
                </c:pt>
                <c:pt idx="2">
                  <c:v>J+60</c:v>
                </c:pt>
                <c:pt idx="3">
                  <c:v>J+90</c:v>
                </c:pt>
                <c:pt idx="4">
                  <c:v>J+120</c:v>
                </c:pt>
                <c:pt idx="5">
                  <c:v>J+150</c:v>
                </c:pt>
                <c:pt idx="6">
                  <c:v>J+180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0.82</c:v>
                </c:pt>
                <c:pt idx="1">
                  <c:v>0.95</c:v>
                </c:pt>
                <c:pt idx="2">
                  <c:v>1.1000000000000001</c:v>
                </c:pt>
                <c:pt idx="3">
                  <c:v>1.28</c:v>
                </c:pt>
                <c:pt idx="4">
                  <c:v>1.38</c:v>
                </c:pt>
                <c:pt idx="5">
                  <c:v>1.47</c:v>
                </c:pt>
                <c:pt idx="6">
                  <c:v>1.54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923-4221-BC75-6305018393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Cible ≥ 1,33</c:v>
                </c:pt>
              </c:strCache>
            </c:strRef>
          </c:tx>
          <c:spPr>
            <a:ln w="31750" cap="flat">
              <a:solidFill>
                <a:srgbClr val="FF6B6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F6B6B"/>
              </a:solidFill>
              <a:ln w="9525" cap="flat">
                <a:solidFill>
                  <a:srgbClr val="FF6B6B"/>
                </a:solidFill>
                <a:prstDash val="solid"/>
                <a:round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J0</c:v>
                </c:pt>
                <c:pt idx="1">
                  <c:v>J+30</c:v>
                </c:pt>
                <c:pt idx="2">
                  <c:v>J+60</c:v>
                </c:pt>
                <c:pt idx="3">
                  <c:v>J+90</c:v>
                </c:pt>
                <c:pt idx="4">
                  <c:v>J+120</c:v>
                </c:pt>
                <c:pt idx="5">
                  <c:v>J+150</c:v>
                </c:pt>
                <c:pt idx="6">
                  <c:v>J+180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1.33</c:v>
                </c:pt>
                <c:pt idx="1">
                  <c:v>1.33</c:v>
                </c:pt>
                <c:pt idx="2">
                  <c:v>1.33</c:v>
                </c:pt>
                <c:pt idx="3">
                  <c:v>1.33</c:v>
                </c:pt>
                <c:pt idx="4">
                  <c:v>1.33</c:v>
                </c:pt>
                <c:pt idx="5">
                  <c:v>1.33</c:v>
                </c:pt>
                <c:pt idx="6">
                  <c:v>1.33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923-4221-BC75-6305018393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.8"/>
          <c:min val="0.5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100" b="0" i="0" u="none" strike="noStrike">
                <a:solidFill>
                  <a:srgbClr val="000000"/>
                </a:solidFill>
                <a:latin typeface="Arial"/>
              </a:rPr>
              <a:t>Carte I-MR Impureté A — Lot 24 = OOS (0,28 %) → CAPA → UCL recalculée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Impureté A (%)</c:v>
                </c:pt>
              </c:strCache>
            </c:strRef>
          </c:tx>
          <c:spPr>
            <a:ln w="25400" cap="flat">
              <a:solidFill>
                <a:srgbClr val="2E5FA3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2E5FA3"/>
              </a:solidFill>
              <a:ln w="9525" cap="flat">
                <a:solidFill>
                  <a:srgbClr val="2E5FA3"/>
                </a:solidFill>
                <a:prstDash val="solid"/>
                <a:round/>
              </a:ln>
              <a:effectLst/>
            </c:spPr>
          </c:marker>
          <c:cat>
            <c:strRef>
              <c:f>Sheet1!$A$2:$A$50</c:f>
              <c:strCache>
                <c:ptCount val="49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  <c:pt idx="25">
                  <c:v>L26</c:v>
                </c:pt>
                <c:pt idx="26">
                  <c:v>L27</c:v>
                </c:pt>
                <c:pt idx="27">
                  <c:v>L28</c:v>
                </c:pt>
                <c:pt idx="28">
                  <c:v>L29</c:v>
                </c:pt>
                <c:pt idx="29">
                  <c:v>L30</c:v>
                </c:pt>
                <c:pt idx="30">
                  <c:v>L31</c:v>
                </c:pt>
                <c:pt idx="31">
                  <c:v>L32</c:v>
                </c:pt>
                <c:pt idx="32">
                  <c:v>L33</c:v>
                </c:pt>
                <c:pt idx="33">
                  <c:v>L34</c:v>
                </c:pt>
                <c:pt idx="34">
                  <c:v>L35</c:v>
                </c:pt>
                <c:pt idx="35">
                  <c:v>L36</c:v>
                </c:pt>
                <c:pt idx="36">
                  <c:v>L37</c:v>
                </c:pt>
                <c:pt idx="37">
                  <c:v>L38</c:v>
                </c:pt>
                <c:pt idx="38">
                  <c:v>L39</c:v>
                </c:pt>
                <c:pt idx="39">
                  <c:v>L40</c:v>
                </c:pt>
                <c:pt idx="40">
                  <c:v>L41</c:v>
                </c:pt>
                <c:pt idx="41">
                  <c:v>L42</c:v>
                </c:pt>
                <c:pt idx="42">
                  <c:v>L43</c:v>
                </c:pt>
                <c:pt idx="43">
                  <c:v>L44</c:v>
                </c:pt>
                <c:pt idx="44">
                  <c:v>L45</c:v>
                </c:pt>
                <c:pt idx="45">
                  <c:v>L46</c:v>
                </c:pt>
                <c:pt idx="46">
                  <c:v>L47</c:v>
                </c:pt>
                <c:pt idx="47">
                  <c:v>L48</c:v>
                </c:pt>
                <c:pt idx="48">
                  <c:v>L49</c:v>
                </c:pt>
              </c:strCache>
            </c:strRef>
          </c:cat>
          <c:val>
            <c:numRef>
              <c:f>Sheet1!$B$2:$B$50</c:f>
              <c:numCache>
                <c:formatCode>General</c:formatCode>
                <c:ptCount val="49"/>
                <c:pt idx="0">
                  <c:v>0.13</c:v>
                </c:pt>
                <c:pt idx="1">
                  <c:v>0.11</c:v>
                </c:pt>
                <c:pt idx="2">
                  <c:v>0.14000000000000001</c:v>
                </c:pt>
                <c:pt idx="3">
                  <c:v>0.12</c:v>
                </c:pt>
                <c:pt idx="4">
                  <c:v>0.15</c:v>
                </c:pt>
                <c:pt idx="5">
                  <c:v>0.13</c:v>
                </c:pt>
                <c:pt idx="6">
                  <c:v>0.1</c:v>
                </c:pt>
                <c:pt idx="7">
                  <c:v>0.14000000000000001</c:v>
                </c:pt>
                <c:pt idx="8">
                  <c:v>0.12</c:v>
                </c:pt>
                <c:pt idx="9">
                  <c:v>0.11</c:v>
                </c:pt>
                <c:pt idx="10">
                  <c:v>0.13</c:v>
                </c:pt>
                <c:pt idx="11">
                  <c:v>0.12</c:v>
                </c:pt>
                <c:pt idx="12">
                  <c:v>0.14000000000000001</c:v>
                </c:pt>
                <c:pt idx="13">
                  <c:v>0.11</c:v>
                </c:pt>
                <c:pt idx="14">
                  <c:v>0.13</c:v>
                </c:pt>
                <c:pt idx="15">
                  <c:v>0.12</c:v>
                </c:pt>
                <c:pt idx="16">
                  <c:v>0.14000000000000001</c:v>
                </c:pt>
                <c:pt idx="17">
                  <c:v>0.13</c:v>
                </c:pt>
                <c:pt idx="18">
                  <c:v>0.11</c:v>
                </c:pt>
                <c:pt idx="19">
                  <c:v>0.13</c:v>
                </c:pt>
                <c:pt idx="20">
                  <c:v>0.12</c:v>
                </c:pt>
                <c:pt idx="21">
                  <c:v>0.14000000000000001</c:v>
                </c:pt>
                <c:pt idx="22">
                  <c:v>0.13</c:v>
                </c:pt>
                <c:pt idx="23">
                  <c:v>0.28000000000000003</c:v>
                </c:pt>
                <c:pt idx="24">
                  <c:v>0.11</c:v>
                </c:pt>
                <c:pt idx="25">
                  <c:v>0.1</c:v>
                </c:pt>
                <c:pt idx="26">
                  <c:v>0.12</c:v>
                </c:pt>
                <c:pt idx="27">
                  <c:v>0.11</c:v>
                </c:pt>
                <c:pt idx="28">
                  <c:v>0.1</c:v>
                </c:pt>
                <c:pt idx="29">
                  <c:v>0.12</c:v>
                </c:pt>
                <c:pt idx="30">
                  <c:v>0.11</c:v>
                </c:pt>
                <c:pt idx="31">
                  <c:v>0.1</c:v>
                </c:pt>
                <c:pt idx="32">
                  <c:v>0.11</c:v>
                </c:pt>
                <c:pt idx="33">
                  <c:v>0.12</c:v>
                </c:pt>
                <c:pt idx="34">
                  <c:v>0.1</c:v>
                </c:pt>
                <c:pt idx="35">
                  <c:v>0.11</c:v>
                </c:pt>
                <c:pt idx="36">
                  <c:v>0.12</c:v>
                </c:pt>
                <c:pt idx="37">
                  <c:v>0.1</c:v>
                </c:pt>
                <c:pt idx="38">
                  <c:v>0.11</c:v>
                </c:pt>
                <c:pt idx="39">
                  <c:v>0.12</c:v>
                </c:pt>
                <c:pt idx="40">
                  <c:v>0.11</c:v>
                </c:pt>
                <c:pt idx="41">
                  <c:v>0.1</c:v>
                </c:pt>
                <c:pt idx="42">
                  <c:v>0.11</c:v>
                </c:pt>
                <c:pt idx="43">
                  <c:v>0.12</c:v>
                </c:pt>
                <c:pt idx="44">
                  <c:v>0.1</c:v>
                </c:pt>
                <c:pt idx="45">
                  <c:v>0.11</c:v>
                </c:pt>
                <c:pt idx="46">
                  <c:v>0.12</c:v>
                </c:pt>
                <c:pt idx="47">
                  <c:v>0.11</c:v>
                </c:pt>
                <c:pt idx="48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FC2-40BE-BB8C-08A123A7AC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UCL Avant (0,19 %)</c:v>
                </c:pt>
              </c:strCache>
            </c:strRef>
          </c:tx>
          <c:spPr>
            <a:ln w="25400" cap="flat">
              <a:solidFill>
                <a:srgbClr val="FF6B6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F6B6B"/>
              </a:solidFill>
              <a:ln w="9525" cap="flat">
                <a:solidFill>
                  <a:srgbClr val="FF6B6B"/>
                </a:solidFill>
                <a:prstDash val="solid"/>
                <a:round/>
              </a:ln>
              <a:effectLst/>
            </c:spPr>
          </c:marker>
          <c:cat>
            <c:strRef>
              <c:f>Sheet1!$A$2:$A$50</c:f>
              <c:strCache>
                <c:ptCount val="49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  <c:pt idx="25">
                  <c:v>L26</c:v>
                </c:pt>
                <c:pt idx="26">
                  <c:v>L27</c:v>
                </c:pt>
                <c:pt idx="27">
                  <c:v>L28</c:v>
                </c:pt>
                <c:pt idx="28">
                  <c:v>L29</c:v>
                </c:pt>
                <c:pt idx="29">
                  <c:v>L30</c:v>
                </c:pt>
                <c:pt idx="30">
                  <c:v>L31</c:v>
                </c:pt>
                <c:pt idx="31">
                  <c:v>L32</c:v>
                </c:pt>
                <c:pt idx="32">
                  <c:v>L33</c:v>
                </c:pt>
                <c:pt idx="33">
                  <c:v>L34</c:v>
                </c:pt>
                <c:pt idx="34">
                  <c:v>L35</c:v>
                </c:pt>
                <c:pt idx="35">
                  <c:v>L36</c:v>
                </c:pt>
                <c:pt idx="36">
                  <c:v>L37</c:v>
                </c:pt>
                <c:pt idx="37">
                  <c:v>L38</c:v>
                </c:pt>
                <c:pt idx="38">
                  <c:v>L39</c:v>
                </c:pt>
                <c:pt idx="39">
                  <c:v>L40</c:v>
                </c:pt>
                <c:pt idx="40">
                  <c:v>L41</c:v>
                </c:pt>
                <c:pt idx="41">
                  <c:v>L42</c:v>
                </c:pt>
                <c:pt idx="42">
                  <c:v>L43</c:v>
                </c:pt>
                <c:pt idx="43">
                  <c:v>L44</c:v>
                </c:pt>
                <c:pt idx="44">
                  <c:v>L45</c:v>
                </c:pt>
                <c:pt idx="45">
                  <c:v>L46</c:v>
                </c:pt>
                <c:pt idx="46">
                  <c:v>L47</c:v>
                </c:pt>
                <c:pt idx="47">
                  <c:v>L48</c:v>
                </c:pt>
                <c:pt idx="48">
                  <c:v>L49</c:v>
                </c:pt>
              </c:strCache>
            </c:strRef>
          </c:cat>
          <c:val>
            <c:numRef>
              <c:f>Sheet1!$C$2:$C$50</c:f>
              <c:numCache>
                <c:formatCode>General</c:formatCode>
                <c:ptCount val="49"/>
                <c:pt idx="0">
                  <c:v>0.19</c:v>
                </c:pt>
                <c:pt idx="1">
                  <c:v>0.19</c:v>
                </c:pt>
                <c:pt idx="2">
                  <c:v>0.19</c:v>
                </c:pt>
                <c:pt idx="3">
                  <c:v>0.19</c:v>
                </c:pt>
                <c:pt idx="4">
                  <c:v>0.19</c:v>
                </c:pt>
                <c:pt idx="5">
                  <c:v>0.19</c:v>
                </c:pt>
                <c:pt idx="6">
                  <c:v>0.19</c:v>
                </c:pt>
                <c:pt idx="7">
                  <c:v>0.19</c:v>
                </c:pt>
                <c:pt idx="8">
                  <c:v>0.19</c:v>
                </c:pt>
                <c:pt idx="9">
                  <c:v>0.19</c:v>
                </c:pt>
                <c:pt idx="10">
                  <c:v>0.19</c:v>
                </c:pt>
                <c:pt idx="11">
                  <c:v>0.19</c:v>
                </c:pt>
                <c:pt idx="12">
                  <c:v>0.19</c:v>
                </c:pt>
                <c:pt idx="13">
                  <c:v>0.19</c:v>
                </c:pt>
                <c:pt idx="14">
                  <c:v>0.19</c:v>
                </c:pt>
                <c:pt idx="15">
                  <c:v>0.19</c:v>
                </c:pt>
                <c:pt idx="16">
                  <c:v>0.19</c:v>
                </c:pt>
                <c:pt idx="17">
                  <c:v>0.19</c:v>
                </c:pt>
                <c:pt idx="18">
                  <c:v>0.19</c:v>
                </c:pt>
                <c:pt idx="19">
                  <c:v>0.19</c:v>
                </c:pt>
                <c:pt idx="20">
                  <c:v>0.19</c:v>
                </c:pt>
                <c:pt idx="21">
                  <c:v>0.19</c:v>
                </c:pt>
                <c:pt idx="22">
                  <c:v>0.19</c:v>
                </c:pt>
                <c:pt idx="23">
                  <c:v>0.19</c:v>
                </c:pt>
                <c:pt idx="24">
                  <c:v>0.19</c:v>
                </c:pt>
                <c:pt idx="25">
                  <c:v>0.19</c:v>
                </c:pt>
                <c:pt idx="26">
                  <c:v>0.19</c:v>
                </c:pt>
                <c:pt idx="27">
                  <c:v>0.19</c:v>
                </c:pt>
                <c:pt idx="28">
                  <c:v>0.19</c:v>
                </c:pt>
                <c:pt idx="29">
                  <c:v>0.19</c:v>
                </c:pt>
                <c:pt idx="30">
                  <c:v>0.19</c:v>
                </c:pt>
                <c:pt idx="31">
                  <c:v>0.19</c:v>
                </c:pt>
                <c:pt idx="32">
                  <c:v>0.19</c:v>
                </c:pt>
                <c:pt idx="33">
                  <c:v>0.19</c:v>
                </c:pt>
                <c:pt idx="34">
                  <c:v>0.19</c:v>
                </c:pt>
                <c:pt idx="35">
                  <c:v>0.19</c:v>
                </c:pt>
                <c:pt idx="36">
                  <c:v>0.19</c:v>
                </c:pt>
                <c:pt idx="37">
                  <c:v>0.19</c:v>
                </c:pt>
                <c:pt idx="38">
                  <c:v>0.19</c:v>
                </c:pt>
                <c:pt idx="39">
                  <c:v>0.19</c:v>
                </c:pt>
                <c:pt idx="40">
                  <c:v>0.19</c:v>
                </c:pt>
                <c:pt idx="41">
                  <c:v>0.19</c:v>
                </c:pt>
                <c:pt idx="42">
                  <c:v>0.19</c:v>
                </c:pt>
                <c:pt idx="43">
                  <c:v>0.19</c:v>
                </c:pt>
                <c:pt idx="44">
                  <c:v>0.19</c:v>
                </c:pt>
                <c:pt idx="45">
                  <c:v>0.19</c:v>
                </c:pt>
                <c:pt idx="46">
                  <c:v>0.19</c:v>
                </c:pt>
                <c:pt idx="47">
                  <c:v>0.19</c:v>
                </c:pt>
                <c:pt idx="48">
                  <c:v>0.19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FC2-40BE-BB8C-08A123A7AC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UCL Après (0,15 %)</c:v>
                </c:pt>
              </c:strCache>
            </c:strRef>
          </c:tx>
          <c:spPr>
            <a:ln w="2540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Sheet1!$A$2:$A$50</c:f>
              <c:strCache>
                <c:ptCount val="49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  <c:pt idx="25">
                  <c:v>L26</c:v>
                </c:pt>
                <c:pt idx="26">
                  <c:v>L27</c:v>
                </c:pt>
                <c:pt idx="27">
                  <c:v>L28</c:v>
                </c:pt>
                <c:pt idx="28">
                  <c:v>L29</c:v>
                </c:pt>
                <c:pt idx="29">
                  <c:v>L30</c:v>
                </c:pt>
                <c:pt idx="30">
                  <c:v>L31</c:v>
                </c:pt>
                <c:pt idx="31">
                  <c:v>L32</c:v>
                </c:pt>
                <c:pt idx="32">
                  <c:v>L33</c:v>
                </c:pt>
                <c:pt idx="33">
                  <c:v>L34</c:v>
                </c:pt>
                <c:pt idx="34">
                  <c:v>L35</c:v>
                </c:pt>
                <c:pt idx="35">
                  <c:v>L36</c:v>
                </c:pt>
                <c:pt idx="36">
                  <c:v>L37</c:v>
                </c:pt>
                <c:pt idx="37">
                  <c:v>L38</c:v>
                </c:pt>
                <c:pt idx="38">
                  <c:v>L39</c:v>
                </c:pt>
                <c:pt idx="39">
                  <c:v>L40</c:v>
                </c:pt>
                <c:pt idx="40">
                  <c:v>L41</c:v>
                </c:pt>
                <c:pt idx="41">
                  <c:v>L42</c:v>
                </c:pt>
                <c:pt idx="42">
                  <c:v>L43</c:v>
                </c:pt>
                <c:pt idx="43">
                  <c:v>L44</c:v>
                </c:pt>
                <c:pt idx="44">
                  <c:v>L45</c:v>
                </c:pt>
                <c:pt idx="45">
                  <c:v>L46</c:v>
                </c:pt>
                <c:pt idx="46">
                  <c:v>L47</c:v>
                </c:pt>
                <c:pt idx="47">
                  <c:v>L48</c:v>
                </c:pt>
                <c:pt idx="48">
                  <c:v>L49</c:v>
                </c:pt>
              </c:strCache>
            </c:strRef>
          </c:cat>
          <c:val>
            <c:numRef>
              <c:f>Sheet1!$D$2:$D$50</c:f>
              <c:numCache>
                <c:formatCode>General</c:formatCode>
                <c:ptCount val="49"/>
                <c:pt idx="0">
                  <c:v>0.19</c:v>
                </c:pt>
                <c:pt idx="1">
                  <c:v>0.19</c:v>
                </c:pt>
                <c:pt idx="2">
                  <c:v>0.19</c:v>
                </c:pt>
                <c:pt idx="3">
                  <c:v>0.19</c:v>
                </c:pt>
                <c:pt idx="4">
                  <c:v>0.19</c:v>
                </c:pt>
                <c:pt idx="5">
                  <c:v>0.19</c:v>
                </c:pt>
                <c:pt idx="6">
                  <c:v>0.19</c:v>
                </c:pt>
                <c:pt idx="7">
                  <c:v>0.19</c:v>
                </c:pt>
                <c:pt idx="8">
                  <c:v>0.19</c:v>
                </c:pt>
                <c:pt idx="9">
                  <c:v>0.19</c:v>
                </c:pt>
                <c:pt idx="10">
                  <c:v>0.19</c:v>
                </c:pt>
                <c:pt idx="11">
                  <c:v>0.19</c:v>
                </c:pt>
                <c:pt idx="12">
                  <c:v>0.19</c:v>
                </c:pt>
                <c:pt idx="13">
                  <c:v>0.19</c:v>
                </c:pt>
                <c:pt idx="14">
                  <c:v>0.19</c:v>
                </c:pt>
                <c:pt idx="15">
                  <c:v>0.19</c:v>
                </c:pt>
                <c:pt idx="16">
                  <c:v>0.19</c:v>
                </c:pt>
                <c:pt idx="17">
                  <c:v>0.19</c:v>
                </c:pt>
                <c:pt idx="18">
                  <c:v>0.19</c:v>
                </c:pt>
                <c:pt idx="19">
                  <c:v>0.19</c:v>
                </c:pt>
                <c:pt idx="20">
                  <c:v>0.19</c:v>
                </c:pt>
                <c:pt idx="21">
                  <c:v>0.19</c:v>
                </c:pt>
                <c:pt idx="22">
                  <c:v>0.19</c:v>
                </c:pt>
                <c:pt idx="23">
                  <c:v>0.19</c:v>
                </c:pt>
                <c:pt idx="24">
                  <c:v>0.15</c:v>
                </c:pt>
                <c:pt idx="25">
                  <c:v>0.15</c:v>
                </c:pt>
                <c:pt idx="26">
                  <c:v>0.15</c:v>
                </c:pt>
                <c:pt idx="27">
                  <c:v>0.15</c:v>
                </c:pt>
                <c:pt idx="28">
                  <c:v>0.15</c:v>
                </c:pt>
                <c:pt idx="29">
                  <c:v>0.15</c:v>
                </c:pt>
                <c:pt idx="30">
                  <c:v>0.15</c:v>
                </c:pt>
                <c:pt idx="31">
                  <c:v>0.15</c:v>
                </c:pt>
                <c:pt idx="32">
                  <c:v>0.15</c:v>
                </c:pt>
                <c:pt idx="33">
                  <c:v>0.15</c:v>
                </c:pt>
                <c:pt idx="34">
                  <c:v>0.15</c:v>
                </c:pt>
                <c:pt idx="35">
                  <c:v>0.15</c:v>
                </c:pt>
                <c:pt idx="36">
                  <c:v>0.15</c:v>
                </c:pt>
                <c:pt idx="37">
                  <c:v>0.15</c:v>
                </c:pt>
                <c:pt idx="38">
                  <c:v>0.15</c:v>
                </c:pt>
                <c:pt idx="39">
                  <c:v>0.15</c:v>
                </c:pt>
                <c:pt idx="40">
                  <c:v>0.15</c:v>
                </c:pt>
                <c:pt idx="41">
                  <c:v>0.15</c:v>
                </c:pt>
                <c:pt idx="42">
                  <c:v>0.15</c:v>
                </c:pt>
                <c:pt idx="43">
                  <c:v>0.15</c:v>
                </c:pt>
                <c:pt idx="44">
                  <c:v>0.15</c:v>
                </c:pt>
                <c:pt idx="45">
                  <c:v>0.15</c:v>
                </c:pt>
                <c:pt idx="46">
                  <c:v>0.15</c:v>
                </c:pt>
                <c:pt idx="47">
                  <c:v>0.15</c:v>
                </c:pt>
                <c:pt idx="48">
                  <c:v>0.15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FC2-40BE-BB8C-08A123A7AC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0.32"/>
          <c:min val="0.05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100" b="0" i="0" u="none" strike="noStrike">
                <a:solidFill>
                  <a:srgbClr val="000000"/>
                </a:solidFill>
                <a:latin typeface="Arial"/>
              </a:rPr>
              <a:t>Carte I-MR TF — Signal OOT série 14 (Nelson R2) → Intervention → Stabilisation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Tailing Factor</c:v>
                </c:pt>
              </c:strCache>
            </c:strRef>
          </c:tx>
          <c:spPr>
            <a:ln w="2540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Sheet1!$A$2:$A$51</c:f>
              <c:strCache>
                <c:ptCount val="50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  <c:pt idx="12">
                  <c:v>S13</c:v>
                </c:pt>
                <c:pt idx="13">
                  <c:v>S14</c:v>
                </c:pt>
                <c:pt idx="14">
                  <c:v>S15</c:v>
                </c:pt>
                <c:pt idx="15">
                  <c:v>S16</c:v>
                </c:pt>
                <c:pt idx="16">
                  <c:v>S17</c:v>
                </c:pt>
                <c:pt idx="17">
                  <c:v>S18</c:v>
                </c:pt>
                <c:pt idx="18">
                  <c:v>S19</c:v>
                </c:pt>
                <c:pt idx="19">
                  <c:v>S20</c:v>
                </c:pt>
                <c:pt idx="20">
                  <c:v>S21</c:v>
                </c:pt>
                <c:pt idx="21">
                  <c:v>S22</c:v>
                </c:pt>
                <c:pt idx="22">
                  <c:v>S23</c:v>
                </c:pt>
                <c:pt idx="23">
                  <c:v>S24</c:v>
                </c:pt>
                <c:pt idx="24">
                  <c:v>S25</c:v>
                </c:pt>
                <c:pt idx="25">
                  <c:v>S26</c:v>
                </c:pt>
                <c:pt idx="26">
                  <c:v>S27</c:v>
                </c:pt>
                <c:pt idx="27">
                  <c:v>S28</c:v>
                </c:pt>
                <c:pt idx="28">
                  <c:v>S29</c:v>
                </c:pt>
                <c:pt idx="29">
                  <c:v>S30</c:v>
                </c:pt>
                <c:pt idx="30">
                  <c:v>S31</c:v>
                </c:pt>
                <c:pt idx="31">
                  <c:v>S32</c:v>
                </c:pt>
                <c:pt idx="32">
                  <c:v>S33</c:v>
                </c:pt>
                <c:pt idx="33">
                  <c:v>S34</c:v>
                </c:pt>
                <c:pt idx="34">
                  <c:v>S35</c:v>
                </c:pt>
                <c:pt idx="35">
                  <c:v>S36</c:v>
                </c:pt>
                <c:pt idx="36">
                  <c:v>S37</c:v>
                </c:pt>
                <c:pt idx="37">
                  <c:v>S38</c:v>
                </c:pt>
                <c:pt idx="38">
                  <c:v>S39</c:v>
                </c:pt>
                <c:pt idx="39">
                  <c:v>S40</c:v>
                </c:pt>
                <c:pt idx="40">
                  <c:v>S41</c:v>
                </c:pt>
                <c:pt idx="41">
                  <c:v>S42</c:v>
                </c:pt>
                <c:pt idx="42">
                  <c:v>S43</c:v>
                </c:pt>
                <c:pt idx="43">
                  <c:v>S44</c:v>
                </c:pt>
                <c:pt idx="44">
                  <c:v>S45</c:v>
                </c:pt>
                <c:pt idx="45">
                  <c:v>S46</c:v>
                </c:pt>
                <c:pt idx="46">
                  <c:v>S47</c:v>
                </c:pt>
                <c:pt idx="47">
                  <c:v>S48</c:v>
                </c:pt>
                <c:pt idx="48">
                  <c:v>S49</c:v>
                </c:pt>
                <c:pt idx="49">
                  <c:v>S50</c:v>
                </c:pt>
              </c:strCache>
            </c:strRef>
          </c:cat>
          <c:val>
            <c:numRef>
              <c:f>Sheet1!$B$2:$B$51</c:f>
              <c:numCache>
                <c:formatCode>General</c:formatCode>
                <c:ptCount val="50"/>
                <c:pt idx="0">
                  <c:v>1.22</c:v>
                </c:pt>
                <c:pt idx="1">
                  <c:v>1.25</c:v>
                </c:pt>
                <c:pt idx="2">
                  <c:v>1.27</c:v>
                </c:pt>
                <c:pt idx="3">
                  <c:v>1.29</c:v>
                </c:pt>
                <c:pt idx="4">
                  <c:v>1.3</c:v>
                </c:pt>
                <c:pt idx="5">
                  <c:v>1.32</c:v>
                </c:pt>
                <c:pt idx="6">
                  <c:v>1.35</c:v>
                </c:pt>
                <c:pt idx="7">
                  <c:v>1.37</c:v>
                </c:pt>
                <c:pt idx="8">
                  <c:v>1.38</c:v>
                </c:pt>
                <c:pt idx="9">
                  <c:v>1.4</c:v>
                </c:pt>
                <c:pt idx="10">
                  <c:v>1.41</c:v>
                </c:pt>
                <c:pt idx="11">
                  <c:v>1.42</c:v>
                </c:pt>
                <c:pt idx="12">
                  <c:v>1.43</c:v>
                </c:pt>
                <c:pt idx="13">
                  <c:v>1.45</c:v>
                </c:pt>
                <c:pt idx="14">
                  <c:v>1.46</c:v>
                </c:pt>
                <c:pt idx="15">
                  <c:v>1.47</c:v>
                </c:pt>
                <c:pt idx="16">
                  <c:v>1.47</c:v>
                </c:pt>
                <c:pt idx="17">
                  <c:v>1.48</c:v>
                </c:pt>
                <c:pt idx="18">
                  <c:v>1.48</c:v>
                </c:pt>
                <c:pt idx="19">
                  <c:v>1.49</c:v>
                </c:pt>
                <c:pt idx="20">
                  <c:v>1.1859999999999999</c:v>
                </c:pt>
                <c:pt idx="21">
                  <c:v>1.2310000000000001</c:v>
                </c:pt>
                <c:pt idx="22">
                  <c:v>1.222</c:v>
                </c:pt>
                <c:pt idx="23">
                  <c:v>1.27</c:v>
                </c:pt>
                <c:pt idx="24">
                  <c:v>1.1950000000000001</c:v>
                </c:pt>
                <c:pt idx="25">
                  <c:v>1.1930000000000001</c:v>
                </c:pt>
                <c:pt idx="26">
                  <c:v>1.2509999999999999</c:v>
                </c:pt>
                <c:pt idx="27">
                  <c:v>1.274</c:v>
                </c:pt>
                <c:pt idx="28">
                  <c:v>1.228</c:v>
                </c:pt>
                <c:pt idx="29">
                  <c:v>1.2310000000000001</c:v>
                </c:pt>
                <c:pt idx="30">
                  <c:v>1.2450000000000001</c:v>
                </c:pt>
                <c:pt idx="31">
                  <c:v>1.22</c:v>
                </c:pt>
                <c:pt idx="32">
                  <c:v>1.2410000000000001</c:v>
                </c:pt>
                <c:pt idx="33">
                  <c:v>1.2050000000000001</c:v>
                </c:pt>
                <c:pt idx="34">
                  <c:v>1.2490000000000001</c:v>
                </c:pt>
                <c:pt idx="35">
                  <c:v>1.262</c:v>
                </c:pt>
                <c:pt idx="36">
                  <c:v>1.2390000000000001</c:v>
                </c:pt>
                <c:pt idx="37">
                  <c:v>1.2130000000000001</c:v>
                </c:pt>
                <c:pt idx="38">
                  <c:v>1.266</c:v>
                </c:pt>
                <c:pt idx="39">
                  <c:v>1.2470000000000001</c:v>
                </c:pt>
                <c:pt idx="40">
                  <c:v>1.194</c:v>
                </c:pt>
                <c:pt idx="41">
                  <c:v>1.276</c:v>
                </c:pt>
                <c:pt idx="42">
                  <c:v>1.262</c:v>
                </c:pt>
                <c:pt idx="43">
                  <c:v>1.234</c:v>
                </c:pt>
                <c:pt idx="44">
                  <c:v>1.25</c:v>
                </c:pt>
                <c:pt idx="45">
                  <c:v>1.1910000000000001</c:v>
                </c:pt>
                <c:pt idx="46">
                  <c:v>1.262</c:v>
                </c:pt>
                <c:pt idx="47">
                  <c:v>1.1930000000000001</c:v>
                </c:pt>
                <c:pt idx="48">
                  <c:v>1.212</c:v>
                </c:pt>
                <c:pt idx="49">
                  <c:v>1.2370000000000001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398-4604-A5C8-C5275DA29A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Spec max = 1,50</c:v>
                </c:pt>
              </c:strCache>
            </c:strRef>
          </c:tx>
          <c:spPr>
            <a:ln w="25400" cap="flat">
              <a:solidFill>
                <a:srgbClr val="C0392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C0392B"/>
              </a:solidFill>
              <a:ln w="9525" cap="flat">
                <a:solidFill>
                  <a:srgbClr val="C0392B"/>
                </a:solidFill>
                <a:prstDash val="solid"/>
                <a:round/>
              </a:ln>
              <a:effectLst/>
            </c:spPr>
          </c:marker>
          <c:cat>
            <c:strRef>
              <c:f>Sheet1!$A$2:$A$51</c:f>
              <c:strCache>
                <c:ptCount val="50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  <c:pt idx="12">
                  <c:v>S13</c:v>
                </c:pt>
                <c:pt idx="13">
                  <c:v>S14</c:v>
                </c:pt>
                <c:pt idx="14">
                  <c:v>S15</c:v>
                </c:pt>
                <c:pt idx="15">
                  <c:v>S16</c:v>
                </c:pt>
                <c:pt idx="16">
                  <c:v>S17</c:v>
                </c:pt>
                <c:pt idx="17">
                  <c:v>S18</c:v>
                </c:pt>
                <c:pt idx="18">
                  <c:v>S19</c:v>
                </c:pt>
                <c:pt idx="19">
                  <c:v>S20</c:v>
                </c:pt>
                <c:pt idx="20">
                  <c:v>S21</c:v>
                </c:pt>
                <c:pt idx="21">
                  <c:v>S22</c:v>
                </c:pt>
                <c:pt idx="22">
                  <c:v>S23</c:v>
                </c:pt>
                <c:pt idx="23">
                  <c:v>S24</c:v>
                </c:pt>
                <c:pt idx="24">
                  <c:v>S25</c:v>
                </c:pt>
                <c:pt idx="25">
                  <c:v>S26</c:v>
                </c:pt>
                <c:pt idx="26">
                  <c:v>S27</c:v>
                </c:pt>
                <c:pt idx="27">
                  <c:v>S28</c:v>
                </c:pt>
                <c:pt idx="28">
                  <c:v>S29</c:v>
                </c:pt>
                <c:pt idx="29">
                  <c:v>S30</c:v>
                </c:pt>
                <c:pt idx="30">
                  <c:v>S31</c:v>
                </c:pt>
                <c:pt idx="31">
                  <c:v>S32</c:v>
                </c:pt>
                <c:pt idx="32">
                  <c:v>S33</c:v>
                </c:pt>
                <c:pt idx="33">
                  <c:v>S34</c:v>
                </c:pt>
                <c:pt idx="34">
                  <c:v>S35</c:v>
                </c:pt>
                <c:pt idx="35">
                  <c:v>S36</c:v>
                </c:pt>
                <c:pt idx="36">
                  <c:v>S37</c:v>
                </c:pt>
                <c:pt idx="37">
                  <c:v>S38</c:v>
                </c:pt>
                <c:pt idx="38">
                  <c:v>S39</c:v>
                </c:pt>
                <c:pt idx="39">
                  <c:v>S40</c:v>
                </c:pt>
                <c:pt idx="40">
                  <c:v>S41</c:v>
                </c:pt>
                <c:pt idx="41">
                  <c:v>S42</c:v>
                </c:pt>
                <c:pt idx="42">
                  <c:v>S43</c:v>
                </c:pt>
                <c:pt idx="43">
                  <c:v>S44</c:v>
                </c:pt>
                <c:pt idx="44">
                  <c:v>S45</c:v>
                </c:pt>
                <c:pt idx="45">
                  <c:v>S46</c:v>
                </c:pt>
                <c:pt idx="46">
                  <c:v>S47</c:v>
                </c:pt>
                <c:pt idx="47">
                  <c:v>S48</c:v>
                </c:pt>
                <c:pt idx="48">
                  <c:v>S49</c:v>
                </c:pt>
                <c:pt idx="49">
                  <c:v>S50</c:v>
                </c:pt>
              </c:strCache>
            </c:strRef>
          </c:cat>
          <c:val>
            <c:numRef>
              <c:f>Sheet1!$C$2:$C$51</c:f>
              <c:numCache>
                <c:formatCode>General</c:formatCode>
                <c:ptCount val="50"/>
                <c:pt idx="0">
                  <c:v>1.5</c:v>
                </c:pt>
                <c:pt idx="1">
                  <c:v>1.5</c:v>
                </c:pt>
                <c:pt idx="2">
                  <c:v>1.5</c:v>
                </c:pt>
                <c:pt idx="3">
                  <c:v>1.5</c:v>
                </c:pt>
                <c:pt idx="4">
                  <c:v>1.5</c:v>
                </c:pt>
                <c:pt idx="5">
                  <c:v>1.5</c:v>
                </c:pt>
                <c:pt idx="6">
                  <c:v>1.5</c:v>
                </c:pt>
                <c:pt idx="7">
                  <c:v>1.5</c:v>
                </c:pt>
                <c:pt idx="8">
                  <c:v>1.5</c:v>
                </c:pt>
                <c:pt idx="9">
                  <c:v>1.5</c:v>
                </c:pt>
                <c:pt idx="10">
                  <c:v>1.5</c:v>
                </c:pt>
                <c:pt idx="11">
                  <c:v>1.5</c:v>
                </c:pt>
                <c:pt idx="12">
                  <c:v>1.5</c:v>
                </c:pt>
                <c:pt idx="13">
                  <c:v>1.5</c:v>
                </c:pt>
                <c:pt idx="14">
                  <c:v>1.5</c:v>
                </c:pt>
                <c:pt idx="15">
                  <c:v>1.5</c:v>
                </c:pt>
                <c:pt idx="16">
                  <c:v>1.5</c:v>
                </c:pt>
                <c:pt idx="17">
                  <c:v>1.5</c:v>
                </c:pt>
                <c:pt idx="18">
                  <c:v>1.5</c:v>
                </c:pt>
                <c:pt idx="19">
                  <c:v>1.5</c:v>
                </c:pt>
                <c:pt idx="20">
                  <c:v>1.5</c:v>
                </c:pt>
                <c:pt idx="21">
                  <c:v>1.5</c:v>
                </c:pt>
                <c:pt idx="22">
                  <c:v>1.5</c:v>
                </c:pt>
                <c:pt idx="23">
                  <c:v>1.5</c:v>
                </c:pt>
                <c:pt idx="24">
                  <c:v>1.5</c:v>
                </c:pt>
                <c:pt idx="25">
                  <c:v>1.5</c:v>
                </c:pt>
                <c:pt idx="26">
                  <c:v>1.5</c:v>
                </c:pt>
                <c:pt idx="27">
                  <c:v>1.5</c:v>
                </c:pt>
                <c:pt idx="28">
                  <c:v>1.5</c:v>
                </c:pt>
                <c:pt idx="29">
                  <c:v>1.5</c:v>
                </c:pt>
                <c:pt idx="30">
                  <c:v>1.5</c:v>
                </c:pt>
                <c:pt idx="31">
                  <c:v>1.5</c:v>
                </c:pt>
                <c:pt idx="32">
                  <c:v>1.5</c:v>
                </c:pt>
                <c:pt idx="33">
                  <c:v>1.5</c:v>
                </c:pt>
                <c:pt idx="34">
                  <c:v>1.5</c:v>
                </c:pt>
                <c:pt idx="35">
                  <c:v>1.5</c:v>
                </c:pt>
                <c:pt idx="36">
                  <c:v>1.5</c:v>
                </c:pt>
                <c:pt idx="37">
                  <c:v>1.5</c:v>
                </c:pt>
                <c:pt idx="38">
                  <c:v>1.5</c:v>
                </c:pt>
                <c:pt idx="39">
                  <c:v>1.5</c:v>
                </c:pt>
                <c:pt idx="40">
                  <c:v>1.5</c:v>
                </c:pt>
                <c:pt idx="41">
                  <c:v>1.5</c:v>
                </c:pt>
                <c:pt idx="42">
                  <c:v>1.5</c:v>
                </c:pt>
                <c:pt idx="43">
                  <c:v>1.5</c:v>
                </c:pt>
                <c:pt idx="44">
                  <c:v>1.5</c:v>
                </c:pt>
                <c:pt idx="45">
                  <c:v>1.5</c:v>
                </c:pt>
                <c:pt idx="46">
                  <c:v>1.5</c:v>
                </c:pt>
                <c:pt idx="47">
                  <c:v>1.5</c:v>
                </c:pt>
                <c:pt idx="48">
                  <c:v>1.5</c:v>
                </c:pt>
                <c:pt idx="49">
                  <c:v>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398-4604-A5C8-C5275DA29A2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UCL Avant (1,43)</c:v>
                </c:pt>
              </c:strCache>
            </c:strRef>
          </c:tx>
          <c:spPr>
            <a:ln w="25400" cap="flat">
              <a:solidFill>
                <a:srgbClr val="D4870A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D4870A"/>
              </a:solidFill>
              <a:ln w="9525" cap="flat">
                <a:solidFill>
                  <a:srgbClr val="D4870A"/>
                </a:solidFill>
                <a:prstDash val="solid"/>
                <a:round/>
              </a:ln>
              <a:effectLst/>
            </c:spPr>
          </c:marker>
          <c:cat>
            <c:strRef>
              <c:f>Sheet1!$A$2:$A$51</c:f>
              <c:strCache>
                <c:ptCount val="50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  <c:pt idx="12">
                  <c:v>S13</c:v>
                </c:pt>
                <c:pt idx="13">
                  <c:v>S14</c:v>
                </c:pt>
                <c:pt idx="14">
                  <c:v>S15</c:v>
                </c:pt>
                <c:pt idx="15">
                  <c:v>S16</c:v>
                </c:pt>
                <c:pt idx="16">
                  <c:v>S17</c:v>
                </c:pt>
                <c:pt idx="17">
                  <c:v>S18</c:v>
                </c:pt>
                <c:pt idx="18">
                  <c:v>S19</c:v>
                </c:pt>
                <c:pt idx="19">
                  <c:v>S20</c:v>
                </c:pt>
                <c:pt idx="20">
                  <c:v>S21</c:v>
                </c:pt>
                <c:pt idx="21">
                  <c:v>S22</c:v>
                </c:pt>
                <c:pt idx="22">
                  <c:v>S23</c:v>
                </c:pt>
                <c:pt idx="23">
                  <c:v>S24</c:v>
                </c:pt>
                <c:pt idx="24">
                  <c:v>S25</c:v>
                </c:pt>
                <c:pt idx="25">
                  <c:v>S26</c:v>
                </c:pt>
                <c:pt idx="26">
                  <c:v>S27</c:v>
                </c:pt>
                <c:pt idx="27">
                  <c:v>S28</c:v>
                </c:pt>
                <c:pt idx="28">
                  <c:v>S29</c:v>
                </c:pt>
                <c:pt idx="29">
                  <c:v>S30</c:v>
                </c:pt>
                <c:pt idx="30">
                  <c:v>S31</c:v>
                </c:pt>
                <c:pt idx="31">
                  <c:v>S32</c:v>
                </c:pt>
                <c:pt idx="32">
                  <c:v>S33</c:v>
                </c:pt>
                <c:pt idx="33">
                  <c:v>S34</c:v>
                </c:pt>
                <c:pt idx="34">
                  <c:v>S35</c:v>
                </c:pt>
                <c:pt idx="35">
                  <c:v>S36</c:v>
                </c:pt>
                <c:pt idx="36">
                  <c:v>S37</c:v>
                </c:pt>
                <c:pt idx="37">
                  <c:v>S38</c:v>
                </c:pt>
                <c:pt idx="38">
                  <c:v>S39</c:v>
                </c:pt>
                <c:pt idx="39">
                  <c:v>S40</c:v>
                </c:pt>
                <c:pt idx="40">
                  <c:v>S41</c:v>
                </c:pt>
                <c:pt idx="41">
                  <c:v>S42</c:v>
                </c:pt>
                <c:pt idx="42">
                  <c:v>S43</c:v>
                </c:pt>
                <c:pt idx="43">
                  <c:v>S44</c:v>
                </c:pt>
                <c:pt idx="44">
                  <c:v>S45</c:v>
                </c:pt>
                <c:pt idx="45">
                  <c:v>S46</c:v>
                </c:pt>
                <c:pt idx="46">
                  <c:v>S47</c:v>
                </c:pt>
                <c:pt idx="47">
                  <c:v>S48</c:v>
                </c:pt>
                <c:pt idx="48">
                  <c:v>S49</c:v>
                </c:pt>
                <c:pt idx="49">
                  <c:v>S50</c:v>
                </c:pt>
              </c:strCache>
            </c:strRef>
          </c:cat>
          <c:val>
            <c:numRef>
              <c:f>Sheet1!$D$2:$D$51</c:f>
              <c:numCache>
                <c:formatCode>General</c:formatCode>
                <c:ptCount val="50"/>
                <c:pt idx="0">
                  <c:v>1.43</c:v>
                </c:pt>
                <c:pt idx="1">
                  <c:v>1.43</c:v>
                </c:pt>
                <c:pt idx="2">
                  <c:v>1.43</c:v>
                </c:pt>
                <c:pt idx="3">
                  <c:v>1.43</c:v>
                </c:pt>
                <c:pt idx="4">
                  <c:v>1.43</c:v>
                </c:pt>
                <c:pt idx="5">
                  <c:v>1.43</c:v>
                </c:pt>
                <c:pt idx="6">
                  <c:v>1.43</c:v>
                </c:pt>
                <c:pt idx="7">
                  <c:v>1.43</c:v>
                </c:pt>
                <c:pt idx="8">
                  <c:v>1.43</c:v>
                </c:pt>
                <c:pt idx="9">
                  <c:v>1.43</c:v>
                </c:pt>
                <c:pt idx="10">
                  <c:v>1.43</c:v>
                </c:pt>
                <c:pt idx="11">
                  <c:v>1.43</c:v>
                </c:pt>
                <c:pt idx="12">
                  <c:v>1.43</c:v>
                </c:pt>
                <c:pt idx="13">
                  <c:v>1.43</c:v>
                </c:pt>
                <c:pt idx="14">
                  <c:v>1.43</c:v>
                </c:pt>
                <c:pt idx="15">
                  <c:v>1.43</c:v>
                </c:pt>
                <c:pt idx="16">
                  <c:v>1.43</c:v>
                </c:pt>
                <c:pt idx="17">
                  <c:v>1.43</c:v>
                </c:pt>
                <c:pt idx="18">
                  <c:v>1.43</c:v>
                </c:pt>
                <c:pt idx="19">
                  <c:v>1.43</c:v>
                </c:pt>
                <c:pt idx="20">
                  <c:v>1.43</c:v>
                </c:pt>
                <c:pt idx="21">
                  <c:v>1.43</c:v>
                </c:pt>
                <c:pt idx="22">
                  <c:v>1.43</c:v>
                </c:pt>
                <c:pt idx="23">
                  <c:v>1.43</c:v>
                </c:pt>
                <c:pt idx="24">
                  <c:v>1.43</c:v>
                </c:pt>
                <c:pt idx="25">
                  <c:v>1.43</c:v>
                </c:pt>
                <c:pt idx="26">
                  <c:v>1.43</c:v>
                </c:pt>
                <c:pt idx="27">
                  <c:v>1.43</c:v>
                </c:pt>
                <c:pt idx="28">
                  <c:v>1.43</c:v>
                </c:pt>
                <c:pt idx="29">
                  <c:v>1.43</c:v>
                </c:pt>
                <c:pt idx="30">
                  <c:v>1.43</c:v>
                </c:pt>
                <c:pt idx="31">
                  <c:v>1.43</c:v>
                </c:pt>
                <c:pt idx="32">
                  <c:v>1.43</c:v>
                </c:pt>
                <c:pt idx="33">
                  <c:v>1.43</c:v>
                </c:pt>
                <c:pt idx="34">
                  <c:v>1.43</c:v>
                </c:pt>
                <c:pt idx="35">
                  <c:v>1.43</c:v>
                </c:pt>
                <c:pt idx="36">
                  <c:v>1.43</c:v>
                </c:pt>
                <c:pt idx="37">
                  <c:v>1.43</c:v>
                </c:pt>
                <c:pt idx="38">
                  <c:v>1.43</c:v>
                </c:pt>
                <c:pt idx="39">
                  <c:v>1.43</c:v>
                </c:pt>
                <c:pt idx="40">
                  <c:v>1.43</c:v>
                </c:pt>
                <c:pt idx="41">
                  <c:v>1.43</c:v>
                </c:pt>
                <c:pt idx="42">
                  <c:v>1.43</c:v>
                </c:pt>
                <c:pt idx="43">
                  <c:v>1.43</c:v>
                </c:pt>
                <c:pt idx="44">
                  <c:v>1.43</c:v>
                </c:pt>
                <c:pt idx="45">
                  <c:v>1.43</c:v>
                </c:pt>
                <c:pt idx="46">
                  <c:v>1.43</c:v>
                </c:pt>
                <c:pt idx="47">
                  <c:v>1.43</c:v>
                </c:pt>
                <c:pt idx="48">
                  <c:v>1.43</c:v>
                </c:pt>
                <c:pt idx="49">
                  <c:v>1.43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98-4604-A5C8-C5275DA29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.62"/>
          <c:min val="1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00000"/>
                </a:solidFill>
                <a:latin typeface="Arial"/>
              </a:rPr>
              <a:t>Avant vs Après CAPA (% ou unités)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Avant CAPA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Répétabilité</c:v>
                </c:pt>
                <c:pt idx="1">
                  <c:v>Reproductib.</c:v>
                </c:pt>
                <c:pt idx="2">
                  <c:v>GRR Total</c:v>
                </c:pt>
                <c:pt idx="3">
                  <c:v>ndc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18</c:v>
                </c:pt>
                <c:pt idx="2">
                  <c:v>25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92-47A9-B8D7-480F15F8F1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Après CAPA</c:v>
                </c:pt>
              </c:strCache>
            </c:strRef>
          </c:tx>
          <c:spPr>
            <a:solidFill>
              <a:srgbClr val="1E8449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Répétabilité</c:v>
                </c:pt>
                <c:pt idx="1">
                  <c:v>Reproductib.</c:v>
                </c:pt>
                <c:pt idx="2">
                  <c:v>GRR Total</c:v>
                </c:pt>
                <c:pt idx="3">
                  <c:v>ndc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3.1</c:v>
                </c:pt>
                <c:pt idx="1">
                  <c:v>1.7</c:v>
                </c:pt>
                <c:pt idx="2">
                  <c:v>4.8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92-47A9-B8D7-480F15F8F1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00000"/>
                </a:solidFill>
                <a:latin typeface="Arial"/>
              </a:rPr>
              <a:t>Linéarité : Biais (%) vs Valeur de référence (%)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Biais observé</c:v>
                </c:pt>
              </c:strCache>
            </c:strRef>
          </c:tx>
          <c:spPr>
            <a:ln w="25400" cap="flat">
              <a:solidFill>
                <a:srgbClr val="D4870A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D4870A"/>
              </a:solidFill>
              <a:ln w="9525" cap="flat">
                <a:solidFill>
                  <a:srgbClr val="D4870A"/>
                </a:solidFill>
                <a:prstDash val="solid"/>
                <a:round/>
              </a:ln>
              <a:effectLst/>
            </c:spPr>
          </c:marker>
          <c:cat>
            <c:strRef>
              <c:f>Sheet1!$A$2:$A$10</c:f>
              <c:strCache>
                <c:ptCount val="9"/>
                <c:pt idx="0">
                  <c:v>60%</c:v>
                </c:pt>
                <c:pt idx="1">
                  <c:v>70%</c:v>
                </c:pt>
                <c:pt idx="2">
                  <c:v>80%</c:v>
                </c:pt>
                <c:pt idx="3">
                  <c:v>90%</c:v>
                </c:pt>
                <c:pt idx="4">
                  <c:v>100%</c:v>
                </c:pt>
                <c:pt idx="5">
                  <c:v>110%</c:v>
                </c:pt>
                <c:pt idx="6">
                  <c:v>120%</c:v>
                </c:pt>
                <c:pt idx="7">
                  <c:v>130%</c:v>
                </c:pt>
                <c:pt idx="8">
                  <c:v>140%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0.31</c:v>
                </c:pt>
                <c:pt idx="1">
                  <c:v>0.28999999999999998</c:v>
                </c:pt>
                <c:pt idx="2">
                  <c:v>0.32</c:v>
                </c:pt>
                <c:pt idx="3">
                  <c:v>0.3</c:v>
                </c:pt>
                <c:pt idx="4">
                  <c:v>0.28000000000000003</c:v>
                </c:pt>
                <c:pt idx="5">
                  <c:v>0.31</c:v>
                </c:pt>
                <c:pt idx="6">
                  <c:v>0.3</c:v>
                </c:pt>
                <c:pt idx="7">
                  <c:v>0.28999999999999998</c:v>
                </c:pt>
                <c:pt idx="8">
                  <c:v>0.31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15B-41C7-9210-7F89FA2289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Référence (biais=0)</c:v>
                </c:pt>
              </c:strCache>
            </c:strRef>
          </c:tx>
          <c:spPr>
            <a:ln w="25400" cap="flat">
              <a:solidFill>
                <a:srgbClr val="64748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64748B"/>
              </a:solidFill>
              <a:ln w="9525" cap="flat">
                <a:solidFill>
                  <a:srgbClr val="64748B"/>
                </a:solidFill>
                <a:prstDash val="solid"/>
                <a:round/>
              </a:ln>
              <a:effectLst/>
            </c:spPr>
          </c:marker>
          <c:cat>
            <c:strRef>
              <c:f>Sheet1!$A$2:$A$10</c:f>
              <c:strCache>
                <c:ptCount val="9"/>
                <c:pt idx="0">
                  <c:v>60%</c:v>
                </c:pt>
                <c:pt idx="1">
                  <c:v>70%</c:v>
                </c:pt>
                <c:pt idx="2">
                  <c:v>80%</c:v>
                </c:pt>
                <c:pt idx="3">
                  <c:v>90%</c:v>
                </c:pt>
                <c:pt idx="4">
                  <c:v>100%</c:v>
                </c:pt>
                <c:pt idx="5">
                  <c:v>110%</c:v>
                </c:pt>
                <c:pt idx="6">
                  <c:v>120%</c:v>
                </c:pt>
                <c:pt idx="7">
                  <c:v>130%</c:v>
                </c:pt>
                <c:pt idx="8">
                  <c:v>140%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15B-41C7-9210-7F89FA228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924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108960" cy="51435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3108960" y="0"/>
            <a:ext cx="64008" cy="51435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201168" y="566928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201168" y="566928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E4F0"/>
                </a:solidFill>
              </a:rPr>
              <a:t>Cardiostat® 10 mg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201168" y="1225296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01168" y="1225296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E4F0"/>
                </a:solidFill>
              </a:rPr>
              <a:t>Beta-X® 50 mg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201168" y="1883664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01168" y="1883664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E4F0"/>
                </a:solidFill>
              </a:rPr>
              <a:t>HPLC Agilent 1260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01168" y="2542032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01168" y="2542032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E4F0"/>
                </a:solidFill>
              </a:rPr>
              <a:t>Minitab® 21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01168" y="3200400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01168" y="3200400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E4F0"/>
                </a:solidFill>
              </a:rPr>
              <a:t>FDA Guidance 2006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201168" y="3858768"/>
            <a:ext cx="2697480" cy="548640"/>
          </a:xfrm>
          <a:prstGeom prst="rect">
            <a:avLst/>
          </a:prstGeom>
          <a:solidFill>
            <a:srgbClr val="0D2B5C"/>
          </a:solidFill>
          <a:ln w="1016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201168" y="3858768"/>
            <a:ext cx="2697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E4F0"/>
                </a:solidFill>
              </a:rPr>
              <a:t>ICH Q10 / Q9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3337560" y="502920"/>
            <a:ext cx="56235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500" dirty="0">
                <a:solidFill>
                  <a:srgbClr val="C0392B"/>
                </a:solidFill>
              </a:rPr>
              <a:t>CHAPITRE 5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337560" y="868680"/>
            <a:ext cx="5623560" cy="1664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5000" b="1" dirty="0">
                <a:solidFill>
                  <a:srgbClr val="FFFFFF"/>
                </a:solidFill>
              </a:rPr>
              <a:t>Études de Cas</a:t>
            </a:r>
            <a:endParaRPr lang="en-US" sz="5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5000" b="1" dirty="0">
                <a:solidFill>
                  <a:srgbClr val="FFFFFF"/>
                </a:solidFill>
              </a:rPr>
              <a:t>Pratiques</a:t>
            </a:r>
            <a:endParaRPr lang="en-US" sz="5000" dirty="0"/>
          </a:p>
        </p:txBody>
      </p:sp>
      <p:sp>
        <p:nvSpPr>
          <p:cNvPr id="18" name="Text 16"/>
          <p:cNvSpPr/>
          <p:nvPr/>
        </p:nvSpPr>
        <p:spPr>
          <a:xfrm>
            <a:off x="3337560" y="2542032"/>
            <a:ext cx="56235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9BBBD4"/>
                </a:solidFill>
              </a:rPr>
              <a:t>4 investigations terrain réelles · Succès &amp; Leçons apprises · Minitab® pas-à-pas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3337560" y="3035808"/>
            <a:ext cx="5486400" cy="0"/>
          </a:xfrm>
          <a:prstGeom prst="line">
            <a:avLst/>
          </a:prstGeom>
          <a:noFill/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337560" y="3127248"/>
            <a:ext cx="56235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Rachid BERKANI</a:t>
            </a:r>
            <a:endParaRPr lang="en-US" sz="2100" dirty="0"/>
          </a:p>
        </p:txBody>
      </p:sp>
      <p:sp>
        <p:nvSpPr>
          <p:cNvPr id="21" name="Text 19"/>
          <p:cNvSpPr/>
          <p:nvPr/>
        </p:nvSpPr>
        <p:spPr>
          <a:xfrm>
            <a:off x="3337560" y="3547872"/>
            <a:ext cx="56235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D6E4F0"/>
                </a:solidFill>
              </a:rPr>
              <a:t>Expert Qualité &amp; Statistiques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8321040" y="4828032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 / 26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§5.3 — Cas 3 : Linéarité &amp; Justesse du Système de Mesure — ICH Q2(R1) + AIAG MSA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160520" cy="2148840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64008" cy="214884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658368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📐 Justesse (Bias) — Définition &amp; Procédure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02336" y="1042416"/>
            <a:ext cx="3959352" cy="1581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Définition : écart entre valeur moyenne mesurée et valeur certifiée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Minitab® : Stat &gt; Quality Tools &gt; Gage Study &gt;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Gage Linearity and Bias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Critère industrie pharma : Biais &lt; 2 % de la plage de mesure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Résultat Cas 3 : Biais = +0,3 % → ACCEPTABLE ✓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63440" y="585216"/>
            <a:ext cx="4160520" cy="2148840"/>
          </a:xfrm>
          <a:prstGeom prst="rect">
            <a:avLst/>
          </a:prstGeom>
          <a:solidFill>
            <a:srgbClr val="EBF5EB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663440" y="585216"/>
            <a:ext cx="64008" cy="214884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791456" y="658368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📏 Linéarité — Définition &amp; Procédure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791456" y="1042416"/>
            <a:ext cx="3959352" cy="1581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Définition : variation du biais sur toute la plage de mesure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Même menu Minitab® (analyse de la pente biais vs référence)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Critère : pente non significativement différente de 0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p-value pente &gt; 0,05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Résultat Cas 3 : linéarité confirmée sur 60-140 % spec ✓</a:t>
            </a:r>
            <a:endParaRPr lang="en-US" sz="1050" dirty="0"/>
          </a:p>
        </p:txBody>
      </p:sp>
      <p:graphicFrame>
        <p:nvGraphicFramePr>
          <p:cNvPr id="12" name="Chart 0"/>
          <p:cNvGraphicFramePr/>
          <p:nvPr/>
        </p:nvGraphicFramePr>
        <p:xfrm>
          <a:off x="274320" y="2834640"/>
          <a:ext cx="5029200" cy="1965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Shape 10"/>
          <p:cNvSpPr/>
          <p:nvPr/>
        </p:nvSpPr>
        <p:spPr>
          <a:xfrm>
            <a:off x="5486400" y="2834640"/>
            <a:ext cx="3383280" cy="196596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5577840" y="2880360"/>
            <a:ext cx="321868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CAPA Cas 3 — Actions :</a:t>
            </a:r>
            <a:endParaRPr lang="en-US" sz="1200" dirty="0"/>
          </a:p>
        </p:txBody>
      </p:sp>
      <p:sp>
        <p:nvSpPr>
          <p:cNvPr id="15" name="Text 12"/>
          <p:cNvSpPr/>
          <p:nvPr/>
        </p:nvSpPr>
        <p:spPr>
          <a:xfrm>
            <a:off x="5577840" y="323697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Standardisation technique injection (SOP révisée)</a:t>
            </a:r>
            <a:endParaRPr lang="en-US" sz="1050" dirty="0"/>
          </a:p>
        </p:txBody>
      </p:sp>
      <p:sp>
        <p:nvSpPr>
          <p:cNvPr id="16" name="Text 13"/>
          <p:cNvSpPr/>
          <p:nvPr/>
        </p:nvSpPr>
        <p:spPr>
          <a:xfrm>
            <a:off x="5577840" y="341985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Passage à injecteur automatique (ALS)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5577840" y="360273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Réévaluation Gage R&amp;R 6 semaines post-CAPA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5577840" y="378561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5577840" y="396849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b="1" dirty="0">
                <a:solidFill>
                  <a:srgbClr val="1E8449"/>
                </a:solidFill>
              </a:rPr>
              <a:t>Résultat :  %GRR = 4,8 % ✓  (&lt; 10 %)</a:t>
            </a:r>
            <a:endParaRPr lang="en-US" sz="1050" dirty="0"/>
          </a:p>
        </p:txBody>
      </p:sp>
      <p:sp>
        <p:nvSpPr>
          <p:cNvPr id="20" name="Text 17"/>
          <p:cNvSpPr/>
          <p:nvPr/>
        </p:nvSpPr>
        <p:spPr>
          <a:xfrm>
            <a:off x="5577840" y="415137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b="1" dirty="0">
                <a:solidFill>
                  <a:srgbClr val="1E8449"/>
                </a:solidFill>
              </a:rPr>
              <a:t>ndc = 8 ✓  (≥ 5 recommandé AIAG)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5577840" y="433425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b="1" dirty="0">
                <a:solidFill>
                  <a:srgbClr val="1E8449"/>
                </a:solidFill>
              </a:rPr>
              <a:t>Biais = +0,3 % ✓</a:t>
            </a:r>
            <a:endParaRPr lang="en-US" sz="1050" dirty="0"/>
          </a:p>
        </p:txBody>
      </p:sp>
      <p:sp>
        <p:nvSpPr>
          <p:cNvPr id="22" name="Text 19"/>
          <p:cNvSpPr/>
          <p:nvPr/>
        </p:nvSpPr>
        <p:spPr>
          <a:xfrm>
            <a:off x="5577840" y="4517136"/>
            <a:ext cx="32186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b="1" dirty="0">
                <a:solidFill>
                  <a:srgbClr val="1E8449"/>
                </a:solidFill>
              </a:rPr>
              <a:t>Linéarité confirmée sur 60-140 % ✓</a:t>
            </a:r>
            <a:endParaRPr lang="en-US" sz="1050" dirty="0"/>
          </a:p>
        </p:txBody>
      </p:sp>
      <p:sp>
        <p:nvSpPr>
          <p:cNvPr id="23" name="Shape 20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5" name="Text 22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10 / 26</a:t>
            </a:r>
            <a:endParaRPr lang="en-US" sz="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§5.4 — Cas 4 : Investigation Échouée — 6 Erreurs Critiques → FDA 483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54864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84048" y="603504"/>
            <a:ext cx="833932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CONTEXTE : Beta-X® 50 mg · Dosage PA = 93,2 % (spec 95,0-105,0 %) · OOS clôturé en 45 jours : 'Erreur de pesée opérateur'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384048" y="841248"/>
            <a:ext cx="833932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DECEA"/>
                </a:solidFill>
              </a:rPr>
              <a:t>→ Lot rejeté  ·  2 mois plus tard : 2ème OOS similaire  ·  Inspection FDA suivante : FDA 483 émis sur cette investigation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274320" y="1243584"/>
            <a:ext cx="8595360" cy="512064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347472" y="1335024"/>
            <a:ext cx="347472" cy="34747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47472" y="133502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68096" y="1280160"/>
            <a:ext cx="3657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C0392B"/>
                </a:solidFill>
              </a:rPr>
              <a:t>✗  Cause 'erreur opérateur' acceptée sans preuve objective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480560" y="1280160"/>
            <a:ext cx="43159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Preuve documentée requise : observation directe, test répétabilité opérateur, comparaison vs autres analystes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1810512"/>
            <a:ext cx="8595360" cy="512064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347472" y="1901952"/>
            <a:ext cx="347472" cy="34747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47472" y="1901952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768096" y="1847088"/>
            <a:ext cx="3657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C0392B"/>
                </a:solidFill>
              </a:rPr>
              <a:t>✗  Test de Grubbs appliqué sans vérification normalité préalable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480560" y="1847088"/>
            <a:ext cx="43159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Shapiro-Wilk OBLIGATOIRE avant tout test de Grubbs → résultat Grubbs invalide sans cette étape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274320" y="2377440"/>
            <a:ext cx="8595360" cy="512064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347472" y="2468880"/>
            <a:ext cx="347472" cy="34747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47472" y="2468880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3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768096" y="2414016"/>
            <a:ext cx="3657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C0392B"/>
                </a:solidFill>
              </a:rPr>
              <a:t>✗  Investigation production non réalisée (Phase 2 sautée)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480560" y="2414016"/>
            <a:ext cx="43159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Phase 2 OBLIGATOIRE si Phase 1 non conclusive : investigation procédé complet, revue lot, matières premières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274320" y="2944368"/>
            <a:ext cx="8595360" cy="512064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47472" y="3035808"/>
            <a:ext cx="347472" cy="347472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47472" y="3035808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4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768096" y="2980944"/>
            <a:ext cx="3657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D4870A"/>
                </a:solidFill>
              </a:rPr>
              <a:t>✗  CAPA clôturée sans Effectiveness Check à J+90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4480560" y="2980944"/>
            <a:ext cx="43159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Calendrier J+30/J+90/J+180 respecté et documenté obligatoire selon ICH Q10 et FDA expectations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274320" y="3511296"/>
            <a:ext cx="8595360" cy="512064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347472" y="3602736"/>
            <a:ext cx="347472" cy="347472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7472" y="3602736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5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768096" y="3547872"/>
            <a:ext cx="3657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D4870A"/>
                </a:solidFill>
              </a:rPr>
              <a:t>✗  Données Audit Trail non revues par la QA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480560" y="3547872"/>
            <a:ext cx="43159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Revue systématique Audit Trail par QA dès la Phase 1 : exigence 21 CFR Part 11 / ALCOA+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274320" y="4078224"/>
            <a:ext cx="8595360" cy="512064"/>
          </a:xfrm>
          <a:prstGeom prst="rect">
            <a:avLst/>
          </a:prstGeom>
          <a:solidFill>
            <a:srgbClr val="0D1D35"/>
          </a:solidFill>
          <a:ln w="1905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347472" y="4169664"/>
            <a:ext cx="347472" cy="347472"/>
          </a:xfrm>
          <a:prstGeom prst="ellipse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347472" y="416966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6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768096" y="4114800"/>
            <a:ext cx="3657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E67E22"/>
                </a:solidFill>
              </a:rPr>
              <a:t>✗  SOP OOS datant de 2019, non mise à jour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4480560" y="4114800"/>
            <a:ext cx="43159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Revue SOP OOS minimum tous les 2 ans ou après tout OOS majeur : exigence 21 CFR 211.68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39" name="Text 37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11 / 26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§5.4 — Cas 4 : Leçons Apprises — À intégrer dans la culture qualité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078992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65760" y="640080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C0392B"/>
                </a:solidFill>
              </a:rPr>
              <a:t>⛔ Une cause racine doit être PROUVÉE, pas supposée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40416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'Probablement erreur opérateur' n'est pas une cause racine. La preuve objective est une exigence réglementaire, pas une option. Sans preuve : la CAPA est bâtie sur du sable.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274320" y="1755648"/>
            <a:ext cx="4206240" cy="1078992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1810512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D4870A"/>
                </a:solidFill>
              </a:rPr>
              <a:t>📝 Chaque étape non réalisée doit être justifiée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2194560"/>
            <a:ext cx="40416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Le silence n'est pas une justification. Si la Phase 2 est jugée non nécessaire, cette décision doit être documentée, datée, signée par la QA avec la justification explicite.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74320" y="2926080"/>
            <a:ext cx="4206240" cy="1078992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2980944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E67E22"/>
                </a:solidFill>
              </a:rPr>
              <a:t>🔄 Un 2ème OOS après CAPA = CAPA inefficace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65760" y="3364992"/>
            <a:ext cx="40416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Revoir systématiquement les critères d'efficacité. Si un OOS similaire survient dans les 12 mois, la CAPA précédente est considérée inefficace → réouverture obligatoire.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585216"/>
            <a:ext cx="4206240" cy="1078992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800600" y="640080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2E5FA3"/>
                </a:solidFill>
              </a:rPr>
              <a:t>🔍 L'Audit Trail est un document réglementaire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00600" y="1024128"/>
            <a:ext cx="40416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Sa non-revue constitue en elle-même une observation 21 CFR Part 11. L'inspecteur FDA demande systématiquement les logs d'Audit Trail lors des inspections OOS.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4096512"/>
            <a:ext cx="8595360" cy="841248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84048" y="4133088"/>
            <a:ext cx="8321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📚 La SOP OOS est un document vivant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84048" y="4462272"/>
            <a:ext cx="8321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Une SOP non révisée depuis 2+ ans est une non-conformité documentaire. Elle doit refléter les guidelines FDA/ICH actuels et les retours d'expérience des investigations passées.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12 / 26</a:t>
            </a:r>
            <a:endParaRPr lang="en-US" sz="8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Comparaison des 4 Cas — Méthodes · Outils Minitab® · Résultats · Valeur pédagogique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66928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20040" y="566928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Critère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1947672" y="566928"/>
            <a:ext cx="173736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1993392" y="566928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Cas 1 — OOS Impureté A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3712464" y="566928"/>
            <a:ext cx="173736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758184" y="566928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Cas 2 — OOT Tailing Factor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5477256" y="566928"/>
            <a:ext cx="173736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5522976" y="566928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Cas 3 — Gage R&amp;R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7242048" y="566928"/>
            <a:ext cx="1719072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7287768" y="56692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Cas 4 — Investigation Échouée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1042416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20040" y="1042416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Produit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1947672" y="1042416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1993392" y="104241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Cardiostat® 10 mg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3712464" y="1042416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758184" y="104241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Solution injectable 5 mg/mL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5477256" y="1042416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5522976" y="104241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Cardiostat® 10 mg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242048" y="1042416"/>
            <a:ext cx="1719072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7287768" y="1042416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Beta-X® 50 mg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74320" y="1517904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20040" y="1517904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Type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1947672" y="1517904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1993392" y="151790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OOS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3712464" y="1517904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758184" y="151790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OOT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5477256" y="1517904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5522976" y="151790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Variabilité MSA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7242048" y="1517904"/>
            <a:ext cx="1719072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7287768" y="1517904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OOS → Échec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274320" y="1993392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20040" y="1993392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Outil principal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1947672" y="1993392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1993392" y="199339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Shapiro-Wilk + Grubbs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3712464" y="1993392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758184" y="199339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Carte I-MR (Nelson)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5477256" y="1993392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5522976" y="199339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Gage R&amp;R Croisé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7242048" y="1993392"/>
            <a:ext cx="1719072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7287768" y="1993392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—  (outils non utilisés)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274320" y="2468880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320040" y="2468880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Minitab® menu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1947672" y="2468880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1993392" y="246888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Quality Tools &gt; Outlier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3712464" y="2468880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3758184" y="246888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Control Charts &gt; I-MR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5477256" y="2468880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5522976" y="246888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Quality Tools &gt; Gage R&amp;R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7242048" y="2468880"/>
            <a:ext cx="1719072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7287768" y="2468880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—</a:t>
            </a:r>
            <a:endParaRPr lang="en-US" sz="1000" dirty="0"/>
          </a:p>
        </p:txBody>
      </p:sp>
      <p:sp>
        <p:nvSpPr>
          <p:cNvPr id="54" name="Shape 52"/>
          <p:cNvSpPr/>
          <p:nvPr/>
        </p:nvSpPr>
        <p:spPr>
          <a:xfrm>
            <a:off x="274320" y="2944368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320040" y="2944368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Cause racine</a:t>
            </a:r>
            <a:endParaRPr lang="en-US" sz="1000" dirty="0"/>
          </a:p>
        </p:txBody>
      </p:sp>
      <p:sp>
        <p:nvSpPr>
          <p:cNvPr id="56" name="Shape 54"/>
          <p:cNvSpPr/>
          <p:nvPr/>
        </p:nvSpPr>
        <p:spPr>
          <a:xfrm>
            <a:off x="1947672" y="2944368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1993392" y="2944368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Colonne HPLC 2 340 inj.</a:t>
            </a:r>
            <a:endParaRPr lang="en-US" sz="1000" dirty="0"/>
          </a:p>
        </p:txBody>
      </p:sp>
      <p:sp>
        <p:nvSpPr>
          <p:cNvPr id="58" name="Shape 56"/>
          <p:cNvSpPr/>
          <p:nvPr/>
        </p:nvSpPr>
        <p:spPr>
          <a:xfrm>
            <a:off x="3712464" y="2944368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3758184" y="2944368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Usure pompe + joints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5477256" y="2944368"/>
            <a:ext cx="1737360" cy="43891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5522976" y="2944368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Technique injection manuelle</a:t>
            </a:r>
            <a:endParaRPr lang="en-US" sz="1000" dirty="0"/>
          </a:p>
        </p:txBody>
      </p:sp>
      <p:sp>
        <p:nvSpPr>
          <p:cNvPr id="62" name="Shape 60"/>
          <p:cNvSpPr/>
          <p:nvPr/>
        </p:nvSpPr>
        <p:spPr>
          <a:xfrm>
            <a:off x="7242048" y="2944368"/>
            <a:ext cx="1719072" cy="43891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7287768" y="2944368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C0392B"/>
                </a:solidFill>
              </a:rPr>
              <a:t>Non prouvée = ERREUR</a:t>
            </a:r>
            <a:endParaRPr lang="en-US" sz="1000" dirty="0"/>
          </a:p>
        </p:txBody>
      </p:sp>
      <p:sp>
        <p:nvSpPr>
          <p:cNvPr id="64" name="Shape 62"/>
          <p:cNvSpPr/>
          <p:nvPr/>
        </p:nvSpPr>
        <p:spPr>
          <a:xfrm>
            <a:off x="274320" y="3419856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320040" y="3419856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Ppk avant</a:t>
            </a:r>
            <a:endParaRPr lang="en-US" sz="1000" dirty="0"/>
          </a:p>
        </p:txBody>
      </p:sp>
      <p:sp>
        <p:nvSpPr>
          <p:cNvPr id="66" name="Shape 64"/>
          <p:cNvSpPr/>
          <p:nvPr/>
        </p:nvSpPr>
        <p:spPr>
          <a:xfrm>
            <a:off x="1947672" y="3419856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1993392" y="341985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0,82 (insuffisant)</a:t>
            </a:r>
            <a:endParaRPr lang="en-US" sz="1000" dirty="0"/>
          </a:p>
        </p:txBody>
      </p:sp>
      <p:sp>
        <p:nvSpPr>
          <p:cNvPr id="68" name="Shape 66"/>
          <p:cNvSpPr/>
          <p:nvPr/>
        </p:nvSpPr>
        <p:spPr>
          <a:xfrm>
            <a:off x="3712464" y="3419856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3758184" y="341985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n/a</a:t>
            </a:r>
            <a:endParaRPr lang="en-US" sz="1000" dirty="0"/>
          </a:p>
        </p:txBody>
      </p:sp>
      <p:sp>
        <p:nvSpPr>
          <p:cNvPr id="70" name="Shape 68"/>
          <p:cNvSpPr/>
          <p:nvPr/>
        </p:nvSpPr>
        <p:spPr>
          <a:xfrm>
            <a:off x="5477256" y="3419856"/>
            <a:ext cx="173736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5522976" y="341985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ndc = 2 (insuffisant)</a:t>
            </a:r>
            <a:endParaRPr lang="en-US" sz="1000" dirty="0"/>
          </a:p>
        </p:txBody>
      </p:sp>
      <p:sp>
        <p:nvSpPr>
          <p:cNvPr id="72" name="Shape 70"/>
          <p:cNvSpPr/>
          <p:nvPr/>
        </p:nvSpPr>
        <p:spPr>
          <a:xfrm>
            <a:off x="7242048" y="3419856"/>
            <a:ext cx="1719072" cy="43891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7287768" y="3419856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C0392B"/>
                </a:solidFill>
              </a:rPr>
              <a:t>Non calculé = ERREUR</a:t>
            </a:r>
            <a:endParaRPr lang="en-US" sz="1000" dirty="0"/>
          </a:p>
        </p:txBody>
      </p:sp>
      <p:sp>
        <p:nvSpPr>
          <p:cNvPr id="74" name="Shape 72"/>
          <p:cNvSpPr/>
          <p:nvPr/>
        </p:nvSpPr>
        <p:spPr>
          <a:xfrm>
            <a:off x="274320" y="3895344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320040" y="3895344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Ppk après</a:t>
            </a:r>
            <a:endParaRPr lang="en-US" sz="1000" dirty="0"/>
          </a:p>
        </p:txBody>
      </p:sp>
      <p:sp>
        <p:nvSpPr>
          <p:cNvPr id="76" name="Shape 74"/>
          <p:cNvSpPr/>
          <p:nvPr/>
        </p:nvSpPr>
        <p:spPr>
          <a:xfrm>
            <a:off x="1947672" y="3895344"/>
            <a:ext cx="1737360" cy="43891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Text 75"/>
          <p:cNvSpPr/>
          <p:nvPr/>
        </p:nvSpPr>
        <p:spPr>
          <a:xfrm>
            <a:off x="1993392" y="389534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E8449"/>
                </a:solidFill>
              </a:rPr>
              <a:t>1,54 ✓</a:t>
            </a:r>
            <a:endParaRPr lang="en-US" sz="1000" dirty="0"/>
          </a:p>
        </p:txBody>
      </p:sp>
      <p:sp>
        <p:nvSpPr>
          <p:cNvPr id="78" name="Shape 76"/>
          <p:cNvSpPr/>
          <p:nvPr/>
        </p:nvSpPr>
        <p:spPr>
          <a:xfrm>
            <a:off x="3712464" y="3895344"/>
            <a:ext cx="1737360" cy="43891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9" name="Text 77"/>
          <p:cNvSpPr/>
          <p:nvPr/>
        </p:nvSpPr>
        <p:spPr>
          <a:xfrm>
            <a:off x="3758184" y="389534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E8449"/>
                </a:solidFill>
              </a:rPr>
              <a:t>1,38 ✓</a:t>
            </a:r>
            <a:endParaRPr lang="en-US" sz="1000" dirty="0"/>
          </a:p>
        </p:txBody>
      </p:sp>
      <p:sp>
        <p:nvSpPr>
          <p:cNvPr id="80" name="Shape 78"/>
          <p:cNvSpPr/>
          <p:nvPr/>
        </p:nvSpPr>
        <p:spPr>
          <a:xfrm>
            <a:off x="5477256" y="3895344"/>
            <a:ext cx="1737360" cy="43891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1" name="Text 79"/>
          <p:cNvSpPr/>
          <p:nvPr/>
        </p:nvSpPr>
        <p:spPr>
          <a:xfrm>
            <a:off x="5522976" y="389534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E8449"/>
                </a:solidFill>
              </a:rPr>
              <a:t>ndc = 8 ✓</a:t>
            </a:r>
            <a:endParaRPr lang="en-US" sz="1000" dirty="0"/>
          </a:p>
        </p:txBody>
      </p:sp>
      <p:sp>
        <p:nvSpPr>
          <p:cNvPr id="82" name="Shape 80"/>
          <p:cNvSpPr/>
          <p:nvPr/>
        </p:nvSpPr>
        <p:spPr>
          <a:xfrm>
            <a:off x="7242048" y="3895344"/>
            <a:ext cx="1719072" cy="43891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3" name="Text 81"/>
          <p:cNvSpPr/>
          <p:nvPr/>
        </p:nvSpPr>
        <p:spPr>
          <a:xfrm>
            <a:off x="7287768" y="3895344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C0392B"/>
                </a:solidFill>
              </a:rPr>
              <a:t>Récurrence 2 mois après</a:t>
            </a:r>
            <a:endParaRPr lang="en-US" sz="1000" dirty="0"/>
          </a:p>
        </p:txBody>
      </p:sp>
      <p:sp>
        <p:nvSpPr>
          <p:cNvPr id="84" name="Shape 82"/>
          <p:cNvSpPr/>
          <p:nvPr/>
        </p:nvSpPr>
        <p:spPr>
          <a:xfrm>
            <a:off x="274320" y="4370832"/>
            <a:ext cx="1645920" cy="43891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5" name="Text 83"/>
          <p:cNvSpPr/>
          <p:nvPr/>
        </p:nvSpPr>
        <p:spPr>
          <a:xfrm>
            <a:off x="320040" y="4370832"/>
            <a:ext cx="15727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FFFFFF"/>
                </a:solidFill>
              </a:rPr>
              <a:t>Résultat</a:t>
            </a:r>
            <a:endParaRPr lang="en-US" sz="1000" dirty="0"/>
          </a:p>
        </p:txBody>
      </p:sp>
      <p:sp>
        <p:nvSpPr>
          <p:cNvPr id="86" name="Shape 84"/>
          <p:cNvSpPr/>
          <p:nvPr/>
        </p:nvSpPr>
        <p:spPr>
          <a:xfrm>
            <a:off x="1947672" y="4370832"/>
            <a:ext cx="1737360" cy="43891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7" name="Text 85"/>
          <p:cNvSpPr/>
          <p:nvPr/>
        </p:nvSpPr>
        <p:spPr>
          <a:xfrm>
            <a:off x="1993392" y="437083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E8449"/>
                </a:solidFill>
              </a:rPr>
              <a:t>Lot libéré</a:t>
            </a:r>
            <a:endParaRPr lang="en-US" sz="1000" dirty="0"/>
          </a:p>
        </p:txBody>
      </p:sp>
      <p:sp>
        <p:nvSpPr>
          <p:cNvPr id="88" name="Shape 86"/>
          <p:cNvSpPr/>
          <p:nvPr/>
        </p:nvSpPr>
        <p:spPr>
          <a:xfrm>
            <a:off x="3712464" y="4370832"/>
            <a:ext cx="1737360" cy="43891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9" name="Text 87"/>
          <p:cNvSpPr/>
          <p:nvPr/>
        </p:nvSpPr>
        <p:spPr>
          <a:xfrm>
            <a:off x="3758184" y="437083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E8449"/>
                </a:solidFill>
              </a:rPr>
              <a:t>OOS évité</a:t>
            </a:r>
            <a:endParaRPr lang="en-US" sz="1000" dirty="0"/>
          </a:p>
        </p:txBody>
      </p:sp>
      <p:sp>
        <p:nvSpPr>
          <p:cNvPr id="90" name="Shape 88"/>
          <p:cNvSpPr/>
          <p:nvPr/>
        </p:nvSpPr>
        <p:spPr>
          <a:xfrm>
            <a:off x="5477256" y="4370832"/>
            <a:ext cx="1737360" cy="43891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1" name="Text 89"/>
          <p:cNvSpPr/>
          <p:nvPr/>
        </p:nvSpPr>
        <p:spPr>
          <a:xfrm>
            <a:off x="5522976" y="437083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E8449"/>
                </a:solidFill>
              </a:rPr>
              <a:t>Méthode améliorée</a:t>
            </a:r>
            <a:endParaRPr lang="en-US" sz="1000" dirty="0"/>
          </a:p>
        </p:txBody>
      </p:sp>
      <p:sp>
        <p:nvSpPr>
          <p:cNvPr id="92" name="Shape 90"/>
          <p:cNvSpPr/>
          <p:nvPr/>
        </p:nvSpPr>
        <p:spPr>
          <a:xfrm>
            <a:off x="7242048" y="4370832"/>
            <a:ext cx="1719072" cy="438912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3" name="Text 91"/>
          <p:cNvSpPr/>
          <p:nvPr/>
        </p:nvSpPr>
        <p:spPr>
          <a:xfrm>
            <a:off x="7287768" y="4370832"/>
            <a:ext cx="16459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C0392B"/>
                </a:solidFill>
              </a:rPr>
              <a:t>FDA 483 émis</a:t>
            </a:r>
            <a:endParaRPr lang="en-US" sz="1000" dirty="0"/>
          </a:p>
        </p:txBody>
      </p:sp>
      <p:sp>
        <p:nvSpPr>
          <p:cNvPr id="94" name="Shape 9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5" name="Text 9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96" name="Text 9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13 / 26</a:t>
            </a:r>
            <a:endParaRPr lang="en-US" sz="8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✔  Checklist Chapitre 5 — Points Clés à Retenir et Appliquer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658368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8449"/>
                </a:solidFill>
              </a:rPr>
              <a:t>✔  Cas 1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65760" y="107899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Shapiro-Wilk obligatoire avant tout test de Grubbs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65760" y="135331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Cause assignable documentée pour invalider un OOS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62763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Phase 2 requise si Phase 1 non conclusive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190195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CAPA SMART avec Effectiveness Check J+30/90/180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217627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Ppk post-CAPA ≥ 1,33 avant clôture définitive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74320" y="2670048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670048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2743200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5FA3"/>
                </a:solidFill>
              </a:rPr>
              <a:t>✔  Cas 2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65760" y="316382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Carte I-MR en place pour TOUS les paramètres CTQ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365760" y="343814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8 règles de Nelson configurées dans Minitab®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365760" y="371246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OOT = intervention avant OOS (approche proactive)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365760" y="398678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Maintenance préventive avec alertes automatiques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365760" y="426110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Cause racine dérive instrumentale documentée + prouvée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4709160" y="585216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09160" y="585216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800600" y="658368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870A"/>
                </a:solidFill>
              </a:rPr>
              <a:t>✔  Cas 3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4800600" y="107899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Gage R&amp;R inclut Linéarité ET Justesse (pas seulement %GRR)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800600" y="135331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Protocole AIAG : 3 opérateurs × 10 pièces × 3 répétitions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800600" y="162763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ndc ≥ 5 requis pour système de mesure acceptable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4800600" y="190195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Référence ICH Q2(R1) + AIAG MSA 4th Edition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4800600" y="2176272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Réévaluation Gage R&amp;R 6 semaines post-CAPA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4709160" y="2670048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709160" y="2670048"/>
            <a:ext cx="420624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800600" y="2743200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0392B"/>
                </a:solidFill>
              </a:rPr>
              <a:t>✔  Cas 4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4800600" y="316382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Cause racine = PROUVÉE documentairement, jamais supposée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00600" y="343814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Phase 2 jamais sautée sans justification écrite QA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4800600" y="371246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Effectiveness Check J+90 obligatoire sans exception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4800600" y="398678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Audit Trail revu par QA systématiquement (21 CFR Part 11)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4800600" y="4261104"/>
            <a:ext cx="40416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SOP OOS révisée ≤ 2 ans ou après tout OOS majeur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14 / 26</a:t>
            </a:r>
            <a:endParaRPr lang="en-US" sz="8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Procédures Minitab® — Les 4 analyses clés du Chapitre 5 (menus pas-à-pas)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32588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56616" y="576775"/>
            <a:ext cx="404164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2E5FA3"/>
                </a:solidFill>
              </a:rPr>
              <a:t>Test Normalité + Grubbs (Cas 1)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969264"/>
            <a:ext cx="4041648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Basic Statistics &gt; Normality Test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Variables : colonne données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Test : Shapiro-Wilk→ Si p &gt; 0,05 : Grubbs applicable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Quality Tools &gt; Outlier Test→ Variables : colonne données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Alpha : 0,05→ Lire G calculé vs G critique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74320" y="2029968"/>
            <a:ext cx="4206240" cy="1325880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2029968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56616" y="2011680"/>
            <a:ext cx="404164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E8449"/>
                </a:solidFill>
              </a:rPr>
              <a:t>Carte I-MR — Surveillance OOT (Cas 2)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365760" y="2468880"/>
            <a:ext cx="4041648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Control Charts &gt;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Variables Charts for Individuals &gt; I-MR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Variables : TF ou </a:t>
            </a:r>
            <a:r>
              <a:rPr lang="en-US" sz="1000" dirty="0" err="1">
                <a:solidFill>
                  <a:srgbClr val="0F1F3D"/>
                </a:solidFill>
              </a:rPr>
              <a:t>paramètre</a:t>
            </a:r>
            <a:r>
              <a:rPr lang="en-US" sz="1000" dirty="0">
                <a:solidFill>
                  <a:srgbClr val="0F1F3D"/>
                </a:solidFill>
              </a:rPr>
              <a:t> CTQ→ I-MR Options &gt; Tests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Activer Règles Nelson 1 à 8 → Interpréter signaux rouges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74320" y="3474720"/>
            <a:ext cx="4206240" cy="132588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347472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3547872"/>
            <a:ext cx="404164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D4870A"/>
                </a:solidFill>
              </a:rPr>
              <a:t>Gage R&amp;R Croisé MSA (Cas 3)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365760" y="3913632"/>
            <a:ext cx="4041648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Quality Tools &gt;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Gage R&amp;R Study (Crossed)→ Part numbers / Operators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Measurement data : données→ Méthode : ANOVA (recommandé)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Options : 6-sigma study, 0,05→ Lire : %GRR, ndc, résidus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718304" y="576072"/>
            <a:ext cx="4206240" cy="1325880"/>
          </a:xfrm>
          <a:prstGeom prst="rect">
            <a:avLst/>
          </a:prstGeom>
          <a:solidFill>
            <a:srgbClr val="FFFFFF"/>
          </a:solidFill>
          <a:ln w="19050">
            <a:solidFill>
              <a:srgbClr val="6C348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709160" y="585216"/>
            <a:ext cx="4206240" cy="54864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791456" y="544068"/>
            <a:ext cx="404164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6C3483"/>
                </a:solidFill>
              </a:rPr>
              <a:t>Linéarité &amp; Justesse (Cas 3)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800600" y="905256"/>
            <a:ext cx="4041648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Quality Tools &gt;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Gage Study &gt;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Gage Linearity and Bias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Response : </a:t>
            </a:r>
            <a:r>
              <a:rPr lang="en-US" sz="1000" dirty="0" err="1">
                <a:solidFill>
                  <a:srgbClr val="0F1F3D"/>
                </a:solidFill>
              </a:rPr>
              <a:t>mesures</a:t>
            </a:r>
            <a:r>
              <a:rPr lang="en-US" sz="1000" dirty="0">
                <a:solidFill>
                  <a:srgbClr val="0F1F3D"/>
                </a:solidFill>
              </a:rPr>
              <a:t>→ Reference : </a:t>
            </a:r>
            <a:r>
              <a:rPr lang="en-US" sz="1000" dirty="0" err="1">
                <a:solidFill>
                  <a:srgbClr val="0F1F3D"/>
                </a:solidFill>
              </a:rPr>
              <a:t>valeurs</a:t>
            </a:r>
            <a:r>
              <a:rPr lang="en-US" sz="1000" dirty="0">
                <a:solidFill>
                  <a:srgbClr val="0F1F3D"/>
                </a:solidFill>
              </a:rPr>
              <a:t> certifies → Lire : biais (%), </a:t>
            </a:r>
            <a:r>
              <a:rPr lang="en-US" sz="1000" dirty="0" err="1">
                <a:solidFill>
                  <a:srgbClr val="0F1F3D"/>
                </a:solidFill>
              </a:rPr>
              <a:t>pente</a:t>
            </a:r>
            <a:r>
              <a:rPr lang="en-US" sz="1000" dirty="0">
                <a:solidFill>
                  <a:srgbClr val="0F1F3D"/>
                </a:solidFill>
              </a:rPr>
              <a:t> p-value→ Critère : p pente &gt; 0,05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709160" y="2029968"/>
            <a:ext cx="4206240" cy="132588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09160" y="2029968"/>
            <a:ext cx="420624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800600" y="2103120"/>
            <a:ext cx="404164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C0392B"/>
                </a:solidFill>
              </a:rPr>
              <a:t>Capabilité post-CAPA (Cas 1+3)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4800600" y="2468880"/>
            <a:ext cx="4041648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Quality Tools &gt;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Capability Analysis &gt; Normal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Single column : données post-CAPA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Spec limits : LSI / LSS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Lire : Ppk (cible ≥ 1,33)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Histogramme + courbe normale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709160" y="3474720"/>
            <a:ext cx="4206240" cy="1325880"/>
          </a:xfrm>
          <a:prstGeom prst="rect">
            <a:avLst/>
          </a:prstGeom>
          <a:solidFill>
            <a:srgbClr val="FFFFFF"/>
          </a:solidFill>
          <a:ln w="19050">
            <a:solidFill>
              <a:srgbClr val="E67E22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709160" y="3474720"/>
            <a:ext cx="4206240" cy="54864"/>
          </a:xfrm>
          <a:prstGeom prst="rect">
            <a:avLst/>
          </a:prstGeom>
          <a:solidFill>
            <a:srgbClr val="E67E22"/>
          </a:solidFill>
          <a:ln w="12700">
            <a:solidFill>
              <a:srgbClr val="E67E2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791456" y="3465576"/>
            <a:ext cx="404164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E67E22"/>
                </a:solidFill>
              </a:rPr>
              <a:t>Régression tendance (Cas 2)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4800600" y="3864395"/>
            <a:ext cx="4041648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Stat &gt; Regression &gt;Regression &gt; Fit Regression Model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Response : paramètre (TF...)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Predictors : </a:t>
            </a:r>
            <a:r>
              <a:rPr lang="en-US" sz="1000" dirty="0" err="1">
                <a:solidFill>
                  <a:srgbClr val="0F1F3D"/>
                </a:solidFill>
              </a:rPr>
              <a:t>numéro</a:t>
            </a:r>
            <a:r>
              <a:rPr lang="en-US" sz="1000" dirty="0">
                <a:solidFill>
                  <a:srgbClr val="0F1F3D"/>
                </a:solidFill>
              </a:rPr>
              <a:t> </a:t>
            </a:r>
            <a:r>
              <a:rPr lang="en-US" sz="1000" dirty="0" err="1">
                <a:solidFill>
                  <a:srgbClr val="0F1F3D"/>
                </a:solidFill>
              </a:rPr>
              <a:t>série</a:t>
            </a:r>
            <a:r>
              <a:rPr lang="en-US" sz="1000" dirty="0">
                <a:solidFill>
                  <a:srgbClr val="0F1F3D"/>
                </a:solidFill>
              </a:rPr>
              <a:t>→ Lire : pente (p-value)</a:t>
            </a:r>
            <a:endParaRPr lang="en-US" sz="1000" dirty="0"/>
          </a:p>
          <a:p>
            <a:pPr marL="0" indent="0">
              <a:lnSpc>
                <a:spcPct val="138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Si p &gt; 0,05 : pas de dérive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30" name="Text 28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15 / 26</a:t>
            </a:r>
            <a:endParaRPr lang="en-US" sz="8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5 — Données Excel pour Minitab® (4 fichiers)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402336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📊 Cas1_OOS_Impurete_A.xlsx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'Données brutes' : 24 valeurs historiques + résultat OOS 0,28 %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6576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'Shapiro-Wilk' : test normalité + p-value calculée automatiquement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'Grubbs' : G calculé, G critique (n=24, α=0,05), conclusion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'Retests Phase2' : 5 résultats + statistiques (moyenne, CV, t-test)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'I-MR avant après' : 49 lots + UCL avant (0,19 %) et après (0,15 %)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65760" y="367588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'Effectiveness Check' : Ppk J0/J30/J60/J90/J120/J150/J180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70916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402336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80060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📊 Cas2_OOT_TailingFactor.xlsx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80060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'Séries 1-20' : TF observés + carte I-MR simulée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80060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'Signaux Nelson' : détection automatique des 8 règles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480060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'Post-CAPA séries 21-50' : TF stabilisés post-intervention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480060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'Comparaison avant-après' : statistiques descriptives + graphiques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480060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'Régression tendance' : pente, p-value, R² avant/après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3" name="Text 2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16 / 26</a:t>
            </a:r>
            <a:endParaRPr lang="en-US" sz="8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5 — Données Excel pour Minitab® (suite)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402336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📊 Cas3_GageRR_HPLC.xlsx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'Plan étude Gage' : 3 opérateurs × 10 pièces × 3 répétitions = 90 mesures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6576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'Résultats Gage R&amp;R' : %GRR, répétabilité, reproductibilité, ndc (avant/après)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'Linéarité-Justesse' : biais calculé sur 5 niveaux (60-140 % spec)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'ANOVA Gage' : décomposition variance, p-values opérateurs/pièces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'Comparaison CAPA' : avant 25 % / après 4,8 % avec graphiques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70916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4709160" y="585216"/>
            <a:ext cx="4206240" cy="402336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80060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📊 Cas4_Investigation_Echouee.xlsx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480060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'Données OOS Beta-X' : résultat 93,2 % + contexte investigation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480060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'Grille erreurs' : 6 erreurs critiques avec références réglementaires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80060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'Comparaison OK vs KO' : Cas 1 (réussi) vs Cas 4 (échoué) point par point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480060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'Checklist auto-évaluation' : 20 critères avec RAG automatique (formules)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480060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Onglet 'FDA 483 Analysis' : observations type + actions correctives attendues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2" name="Text 20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17 / 26</a:t>
            </a:r>
            <a:endParaRPr lang="en-US" sz="8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5 — Procédures Minitab® (Guides pas-à-pas)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40233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📄 Guide Minitab — Cas 1 : Shapiro-Wilk + Grubbs (PDF/Word)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1 : Saisie données dans Minitab (colonnes C1 à Cn)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6576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2 : Stat &gt; Basic Statistics &gt; Normality Test → Shapiro-Wilk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3 : Lecture sortie : p-value, graphique probabilité normale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4 : Stat &gt; Quality Tools &gt; Outlier Test (alpha = 0,05)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5 : Lecture G calculé vs G critique — décision documentée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65760" y="367588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6 : Export résultats vers rapport Word/Excel QA officiel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365760" y="420624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7 : Stat &gt; Quality Tools &gt; Capability Analysis (Ppk post-CAPA)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709160" y="585216"/>
            <a:ext cx="4206240" cy="40233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80060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📄 Guide Minitab — Cas 2 : Carte I-MR + Nelson (PDF/Word)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480060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1 : Saisie données chronologiques en colonne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480060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2 : Stat &gt; Control Charts &gt; Variables Charts for Individuals &gt; I-MR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480060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3 : I-MR Options &gt; Tests &gt; Activer les 8 règles de Nelson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480060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4 : I-MR Options &gt; Estimate &gt; Méthode : étendue mobile (MR)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480060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5 : Interpréter signaux rouges → ouvrir investigation OOT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4800600" y="367588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6 : Phase II surveillance → nouvelles limites post-CAPA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420624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Étape 7 : Stat &gt; Regression pour confirmer tendance (pente p-value)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18 / 26</a:t>
            </a:r>
            <a:endParaRPr lang="en-US" sz="8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🗂  Dossier Chapitre 5 — Modèles &amp; Templates (Word)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402336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📋 Template LIR — Laboratory Investigation Report (Word)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En-tête GMP : Réf., version, produit, lot, OOS N°, date ouverture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6576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1 — Identification : paramètre, résultat, limite, écart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2 — Phase 1 labo : revue doc, instruments, réactifs, analyste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6576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3 — Analyse statistique : Shapiro-Wilk + Grubbs (tableaux)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6576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4 — Phase 2 production (si applicable) : retests + dossier lot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65760" y="367588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5 — Conclusion et recommandation (libération/rejet/CAPA)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365760" y="420624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6 — Signatures : CQ · QA · Direction Qualité + dates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4343400"/>
          </a:xfrm>
          <a:prstGeom prst="rect">
            <a:avLst/>
          </a:prstGeom>
          <a:solidFill>
            <a:srgbClr val="0D1D35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709160" y="585216"/>
            <a:ext cx="4206240" cy="402336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800600" y="585216"/>
            <a:ext cx="404164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</a:rPr>
              <a:t>📋 Template Rapport Gage R&amp;R (Word)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4800600" y="102412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En-tête : produit, méthode, date, opérateurs impliqués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4800600" y="155448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1 — Protocole AIAG : matrice plan (opérateurs × pièces × rép.)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4800600" y="2084832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2 — Résultats %GRR, Répétabilité, Reproductibilité, ndc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4800600" y="2615184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3 — Linéarité &amp; Justesse : biais, p-value pente, graphiques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4800600" y="3145536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4 — Interprétation : décision accept/reject + critères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4800600" y="3675888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5 — CAPA si %GRR &gt; 10 % : actions correctives + suivi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800600" y="4206240"/>
            <a:ext cx="4041648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▸  Section 6 — Approbation : signatures + date de prochaine réévaluation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19 / 26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Introduction — Les 4 études de cas et leur valeur pédagogique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084832" cy="342900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2084832" cy="47548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5943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Cas 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365760" y="1133856"/>
            <a:ext cx="19202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E5FA3"/>
                </a:solidFill>
              </a:rPr>
              <a:t>OOS Impureté A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65760" y="1591056"/>
            <a:ext cx="19202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HPLC encrassée</a:t>
            </a:r>
            <a:endParaRPr lang="en-US" sz="11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Cardiostat® 10 mg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2395728"/>
            <a:ext cx="1719072" cy="0"/>
          </a:xfrm>
          <a:prstGeom prst="line">
            <a:avLst/>
          </a:prstGeom>
          <a:noFill/>
          <a:ln w="9525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65760" y="2487168"/>
            <a:ext cx="1920240" cy="320040"/>
          </a:xfrm>
          <a:prstGeom prst="rect">
            <a:avLst/>
          </a:prstGeom>
          <a:solidFill>
            <a:srgbClr val="EBF5EB"/>
          </a:solidFill>
          <a:ln w="1016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2487168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Investigation réussie ✓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65760" y="2871216"/>
            <a:ext cx="19202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Shapiro-Wilk + Grubbs</a:t>
            </a:r>
            <a:endParaRPr lang="en-US" sz="10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CAPA + Eff. Check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2468880" y="594360"/>
            <a:ext cx="2084832" cy="342900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2468880" y="594360"/>
            <a:ext cx="2084832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2468880" y="5943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Cas 2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2560320" y="1133856"/>
            <a:ext cx="19202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8449"/>
                </a:solidFill>
              </a:rPr>
              <a:t>OOT Tailing Factor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2560320" y="1591056"/>
            <a:ext cx="19202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Dérive pompe HPLC</a:t>
            </a:r>
            <a:endParaRPr lang="en-US" sz="11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Solution injectable 5 mg/mL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2651760" y="2395728"/>
            <a:ext cx="1719072" cy="0"/>
          </a:xfrm>
          <a:prstGeom prst="line">
            <a:avLst/>
          </a:prstGeom>
          <a:noFill/>
          <a:ln w="9525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560320" y="2487168"/>
            <a:ext cx="1920240" cy="320040"/>
          </a:xfrm>
          <a:prstGeom prst="rect">
            <a:avLst/>
          </a:prstGeom>
          <a:solidFill>
            <a:srgbClr val="EBF5EB"/>
          </a:solidFill>
          <a:ln w="1016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560320" y="2487168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Investigation réussie ✓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2560320" y="2871216"/>
            <a:ext cx="19202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Shapiro-Wilk + Grubbs</a:t>
            </a:r>
            <a:endParaRPr lang="en-US" sz="10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CAPA + Eff. Check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663440" y="594360"/>
            <a:ext cx="2084832" cy="342900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663440" y="594360"/>
            <a:ext cx="2084832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663440" y="5943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Cas 3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4754880" y="1133856"/>
            <a:ext cx="19202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4870A"/>
                </a:solidFill>
              </a:rPr>
              <a:t>Gage R&amp;R HPLC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4754880" y="1591056"/>
            <a:ext cx="19202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Variabilité inter-opérateurs</a:t>
            </a:r>
            <a:endParaRPr lang="en-US" sz="11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Cardiostat® 10 mg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4846320" y="2395728"/>
            <a:ext cx="1719072" cy="0"/>
          </a:xfrm>
          <a:prstGeom prst="line">
            <a:avLst/>
          </a:prstGeom>
          <a:noFill/>
          <a:ln w="9525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4754880" y="2487168"/>
            <a:ext cx="1920240" cy="320040"/>
          </a:xfrm>
          <a:prstGeom prst="rect">
            <a:avLst/>
          </a:prstGeom>
          <a:solidFill>
            <a:srgbClr val="EBF5EB"/>
          </a:solidFill>
          <a:ln w="1016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4754880" y="2487168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Investigation réussie ✓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754880" y="2871216"/>
            <a:ext cx="19202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Shapiro-Wilk + Grubbs</a:t>
            </a:r>
            <a:endParaRPr lang="en-US" sz="10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CAPA + Eff. Check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6858000" y="594360"/>
            <a:ext cx="2084832" cy="34290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6858000" y="594360"/>
            <a:ext cx="2084832" cy="47548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6858000" y="5943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Cas 4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6949440" y="1133856"/>
            <a:ext cx="19202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0392B"/>
                </a:solidFill>
              </a:rPr>
              <a:t>Investigation Échouée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6949440" y="1591056"/>
            <a:ext cx="19202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Leçons apprises</a:t>
            </a:r>
            <a:endParaRPr lang="en-US" sz="11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Beta-X® 50 mg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7040880" y="2395728"/>
            <a:ext cx="1719072" cy="0"/>
          </a:xfrm>
          <a:prstGeom prst="line">
            <a:avLst/>
          </a:prstGeom>
          <a:noFill/>
          <a:ln w="9525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6949440" y="2487168"/>
            <a:ext cx="1920240" cy="320040"/>
          </a:xfrm>
          <a:prstGeom prst="rect">
            <a:avLst/>
          </a:prstGeom>
          <a:solidFill>
            <a:srgbClr val="FDECEA"/>
          </a:solidFill>
          <a:ln w="1016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6949440" y="2487168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0392B"/>
                </a:solidFill>
              </a:rPr>
              <a:t>FDA 483 émis ⚠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6949440" y="2871216"/>
            <a:ext cx="19202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6 erreurs analysées</a:t>
            </a:r>
            <a:endParaRPr lang="en-US" sz="1000" dirty="0"/>
          </a:p>
          <a:p>
            <a:pPr marL="0" indent="0" algn="ctr">
              <a:lnSpc>
                <a:spcPct val="135000"/>
              </a:lnSpc>
              <a:buNone/>
            </a:pPr>
            <a:r>
              <a:rPr lang="en-US" sz="1000" dirty="0">
                <a:solidFill>
                  <a:srgbClr val="64748B"/>
                </a:solidFill>
              </a:rPr>
              <a:t>→ Leçons intégrées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274320" y="4169664"/>
            <a:ext cx="8595360" cy="530352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384048" y="4187952"/>
            <a:ext cx="83210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Structure uniforme de chaque cas : Contexte → Investigation (Ph.1+2) → Minitab® → CAPA → Effectiveness Check</a:t>
            </a:r>
            <a:endParaRPr lang="en-US" sz="1150" dirty="0"/>
          </a:p>
        </p:txBody>
      </p:sp>
      <p:sp>
        <p:nvSpPr>
          <p:cNvPr id="42" name="Shape 40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 / 26</a:t>
            </a:r>
            <a:endParaRPr lang="en-US" sz="8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Procédure Minitab® Complète — Cas 1 : Test de Grubbs (OOS Impureté A)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84048" y="676656"/>
            <a:ext cx="475488" cy="475488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5097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5FA3"/>
                </a:solidFill>
              </a:rPr>
              <a:t>Saisie des données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0233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Ouvrir Minitab® → New Worksheet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C1 : nommer 'Impurete_A'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Saisir les 24 valeurs historiques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(0,12 ; 0,13 ; 0,11 ; ... ; 0,28)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Vérifier : 24 observations en C1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84048" y="2761488"/>
            <a:ext cx="475488" cy="475488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5097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5FA3"/>
                </a:solidFill>
              </a:rPr>
              <a:t>Test de Shapiro-Wilk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0233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Basic Statistics &gt; Normality Test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Variable : Impurete_A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Percentile lines : None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Test for normality : Shapiro-Wilk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Lire p-value : si &gt; 0,05 → GO Grubbs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818888" y="676656"/>
            <a:ext cx="475488" cy="475488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81888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538581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5FA3"/>
                </a:solidFill>
              </a:rPr>
              <a:t>Test de Grubbs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83717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Quality Tools &gt; Outlier Test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Column : Impurete_A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Alpha level : 0,05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Lire G (calculé) vs G critique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Décision : outlier OUI/NON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818888" y="2761488"/>
            <a:ext cx="475488" cy="475488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1888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538581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5FA3"/>
                </a:solidFill>
              </a:rPr>
              <a:t>Analyse Capabilité post-CAPA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483717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Quality Tools &gt; Capability Analysis &gt; Normal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Single column : données post-CAPA (25 valeurs)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Lower spec : 0 / Upper spec : 0,20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Historical sigma : décocher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Lire Ppk (cible ≥ 1,33)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20 / 26</a:t>
            </a:r>
            <a:endParaRPr lang="en-US" sz="8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Procédure Minitab® Complète — Cas 2 : Carte I-MR + Règles Nelson (OOT)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84048" y="676656"/>
            <a:ext cx="475488" cy="475488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5097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8449"/>
                </a:solidFill>
              </a:rPr>
              <a:t>Saisie données chronologiques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0233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Ouvrir Minitab® → New Worksheet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C1 : 'N_Serie' (1 à 20)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C2 : 'TF' (valeurs TF)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S'assurer ordre chronologique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Pas de données manquantes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84048" y="2761488"/>
            <a:ext cx="475488" cy="475488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5097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8449"/>
                </a:solidFill>
              </a:rPr>
              <a:t>Créer la Carte I-MR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0233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Control Charts &gt;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Variables Charts for Individuals &gt; I-MR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Variables : TF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I-MR Options &gt; Estimate : MR span = 2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Subgroup size : 1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Cliquer OK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818888" y="676656"/>
            <a:ext cx="475488" cy="475488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81888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538581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8449"/>
                </a:solidFill>
              </a:rPr>
              <a:t>Activer règles de Nelson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83717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Dans I-MR Options &gt; Tests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Perform all tests for special causes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OU cocher les 8 règles individuellement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Règle 2 (7 points même côté) prioritaire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Règle 3 (6 points croissants) ici activée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818888" y="2761488"/>
            <a:ext cx="475488" cy="475488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1888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538581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8449"/>
                </a:solidFill>
              </a:rPr>
              <a:t>Interpréter et documenter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483717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Points rouges = signaux Nelson détectés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Note le numéro de série signal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Ouvrir investigation OOT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Exporter graphique : Ctrl+C ou File &gt; Save Graph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Coller dans rapport Word QA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21 / 26</a:t>
            </a:r>
            <a:endParaRPr lang="en-US" sz="8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Procédure Minitab® Complète — Cas 3 : Gage R&amp;R Croisé + Linéarité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84048" y="676656"/>
            <a:ext cx="475488" cy="475488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5097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870A"/>
                </a:solidFill>
              </a:rPr>
              <a:t>Structurer données Gage R&amp;R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0233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C1 : 'Operateur' (1,1,1... 2,2,2... 3,3,3...)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C2 : 'Piece' (1-10 répété 3 fois par opérateur)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C3 : 'Mesure' (90 valeurs)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Total 90 lignes (3 opérateurs × 10 pièces × 3 rép.)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84048" y="2761488"/>
            <a:ext cx="475488" cy="475488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5097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870A"/>
                </a:solidFill>
              </a:rPr>
              <a:t>Lancer Gage R&amp;R Croisé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0233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Quality Tools &gt; Gage R&amp;R Study (Crossed)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Part numbers : Piece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Operators : Operateur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Measurement data : Mesure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Gage R&amp;R Study : ANOVA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Options : Study variation = 6, Alpha = 0,05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818888" y="676656"/>
            <a:ext cx="475488" cy="475488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81888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538581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870A"/>
                </a:solidFill>
              </a:rPr>
              <a:t>Linéarité &amp; Justesse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83717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Quality Tools &gt; Gage Study &gt;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Gage Linearity and Bias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Response column : Mesure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Reference column : Reference (valeurs certifiées)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Lire : biais %, p-value pente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Critère : p pente &gt; 0,05 = linéaire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818888" y="2761488"/>
            <a:ext cx="475488" cy="475488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1888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538581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870A"/>
                </a:solidFill>
              </a:rPr>
              <a:t>Lire et interpréter résultats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483717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Session window :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%GRR &lt; 10 % → Acceptable ✓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%GRR 10-30 % → Conditionnellement acceptable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%GRR &gt; 30 % → Inacceptable ✗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ndc ≥ 5 → Acceptable ✓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Exporter vers rapport MSA Word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22 / 26</a:t>
            </a:r>
            <a:endParaRPr lang="en-US" sz="8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Procédure Minitab® Complète — Capabilité Post-CAPA + Recalcul Limites MSP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84048" y="676656"/>
            <a:ext cx="475488" cy="475488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5097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Préparer données post-CAPA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0233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Collecter minimum 20 points post-CAPA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(recommandation industrie pharmaceutique)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Vérifier normalité : Shapiro-Wilk p &gt; 0,05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Colonne C1 : données post-CAPA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(exemple : 25 valeurs Impureté A Cardiostat®)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84048" y="2761488"/>
            <a:ext cx="475488" cy="475488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8404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5097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Analyse de capabilité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0233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Quality Tools &gt; Capability Analysis &gt; Normal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Single column : données post-CAPA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Lower spec : 0 / Upper spec : 0,20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Options : décocher 'Use historical mean'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✓ Lire Ppk, Cpk, histogramme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709160" y="585216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4818888" y="676656"/>
            <a:ext cx="475488" cy="475488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818888" y="67665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5385816" y="694944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Recalcul limites I-MR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837176" y="1188720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Control Charts &gt; Variables Charts for Individuals &gt; I-MR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I-MR Options &gt; Parameters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Décocher 'Use historical parameters'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Laisser Minitab calculer UCL/LCL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UCL = X̄ + 2,66 × MR̄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2670048"/>
            <a:ext cx="4206240" cy="192024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818888" y="2761488"/>
            <a:ext cx="475488" cy="475488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18888" y="276148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5385816" y="2779776"/>
            <a:ext cx="34290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Documenter nouvelles limites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4837176" y="3273552"/>
            <a:ext cx="3986784" cy="12435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Relever : UCL, LCL, X̄, MR̄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Comparer vs limites précédentes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Cas 1 : UCL 0,19 % → 0,15 % (−21 %)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Documenter dans MSP Control Plan</a:t>
            </a:r>
            <a:endParaRPr lang="en-US" sz="1100" dirty="0"/>
          </a:p>
          <a:p>
            <a:pPr marL="0" indent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Faire approuver par QA + signature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23 / 26</a:t>
            </a:r>
            <a:endParaRPr lang="en-US" sz="8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Template 1 — Laboratory Investigation Report (LIR) — Structure Complète GMP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8595360" cy="65836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47472" y="685800"/>
            <a:ext cx="457200" cy="457200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47472" y="6858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77824" y="649224"/>
            <a:ext cx="26334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§1 — Identification &amp; Contexte OOS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877824" y="978408"/>
            <a:ext cx="79095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N° LIR · Produit · Lot · Paramètre · Résultat OOS · LSS · Écart · Date &amp; heure détection · Analyste · Instrument · Statut lot (quarantaine)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274320" y="1307592"/>
            <a:ext cx="8595360" cy="65836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47472" y="1399032"/>
            <a:ext cx="457200" cy="45720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47472" y="1399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77824" y="1362456"/>
            <a:ext cx="26334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E5FA3"/>
                </a:solidFill>
              </a:rPr>
              <a:t>§2 — Investigation Phase 1 — Laboratoire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877824" y="1691640"/>
            <a:ext cx="79095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Revue documentaire (calculs, dilutions, intégrations) · État équipements (étalonnage, maintenance, backpressure) · Réactifs &amp; standards (validité, CoA) · Entretien analyste · Audit Trail revu par QA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020824"/>
            <a:ext cx="8595360" cy="65836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47472" y="2112264"/>
            <a:ext cx="457200" cy="457200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47472" y="2112264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877824" y="2075688"/>
            <a:ext cx="26334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8449"/>
                </a:solidFill>
              </a:rPr>
              <a:t>§3 — Analyse Statistique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877824" y="2404872"/>
            <a:ext cx="79095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Test Shapiro-Wilk : p-value = ___ (&gt; 0,05 ?) · Test de Grubbs : G calculé = ___ / G critique (n=__, α=0,05) = ___ · Conclusion : outlier OUI/NON · Cause assignable documentée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274320" y="2734056"/>
            <a:ext cx="8595360" cy="65836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47472" y="2825496"/>
            <a:ext cx="457200" cy="457200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47472" y="2825496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4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877824" y="2788920"/>
            <a:ext cx="26334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D4870A"/>
                </a:solidFill>
              </a:rPr>
              <a:t>§4 — Investigation Phase 2 — Production (si applicable)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877824" y="3118104"/>
            <a:ext cx="79095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Plan de retest (N retests = ___, analyste différent, colonne neuve) · Résultats retests · Investigation dossier lot · Matières premières · Équipements production · Conclusion Phase 2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74320" y="3447288"/>
            <a:ext cx="8595360" cy="65836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347472" y="3538728"/>
            <a:ext cx="457200" cy="45720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47472" y="353872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5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877824" y="3502152"/>
            <a:ext cx="26334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C0392B"/>
                </a:solidFill>
              </a:rPr>
              <a:t>§5 — Conclusion &amp; Recommandation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877824" y="3831336"/>
            <a:ext cx="79095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Cause racine identifiée et PROUVÉE : _______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Décision : Libération ☐ · Rejet ☐ · Retest supplémentaire ☐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ouverte : N° CAPA-____-____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274320" y="4160520"/>
            <a:ext cx="8595360" cy="65836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347472" y="4251960"/>
            <a:ext cx="457200" cy="457200"/>
          </a:xfrm>
          <a:prstGeom prst="ellipse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47472" y="42519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6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877824" y="4215384"/>
            <a:ext cx="26334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6C3483"/>
                </a:solidFill>
              </a:rPr>
              <a:t>§6 — Signatures obligatoires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877824" y="4544568"/>
            <a:ext cx="79095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Responsable CQ : Nom + Signature + Date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Responsable QA : Nom + Signature + Date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Direction Qualité (si CAPA critique) : Signature + Date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274320" y="4882896"/>
            <a:ext cx="8595360" cy="265176"/>
          </a:xfrm>
          <a:prstGeom prst="rect">
            <a:avLst/>
          </a:prstGeom>
          <a:solidFill>
            <a:srgbClr val="FFF3CD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84048" y="4882896"/>
            <a:ext cx="8321040" cy="2651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4870A"/>
                </a:solidFill>
              </a:rPr>
              <a:t>⚠  Tout champ vide doit être justifié : 'NA — Justification : ...' + Initiales + Date  ·  Document ALCOA+ · 21 CFR 211.192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24 / 26</a:t>
            </a:r>
            <a:endParaRPr lang="en-US" sz="8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Template 2 — Rapport Gage R&amp;R + Template 3 — CAPA Investigation Record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206240" cy="434340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206240" cy="402336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585216"/>
            <a:ext cx="400507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📊 Template Rapport Gage R&amp;R MSA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347472" y="1042416"/>
            <a:ext cx="4059936" cy="256032"/>
          </a:xfrm>
          <a:prstGeom prst="rect">
            <a:avLst/>
          </a:prstGeom>
          <a:solidFill>
            <a:srgbClr val="FFF3CD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02336" y="104241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Produit · Méthode HPLC · Date étude · Opérateurs impliqués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347472" y="131673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02336" y="131673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Protocole : N opérateurs × N pièces × N répétitions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347472" y="1591056"/>
            <a:ext cx="4059936" cy="256032"/>
          </a:xfrm>
          <a:prstGeom prst="rect">
            <a:avLst/>
          </a:prstGeom>
          <a:solidFill>
            <a:srgbClr val="FFF3CD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02336" y="159105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%GRR avant CAPA : ___  Critère : &lt; 10 %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47472" y="186537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02336" y="186537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Répétabilité : ___  Reproductibilité : ___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47472" y="2139696"/>
            <a:ext cx="4059936" cy="256032"/>
          </a:xfrm>
          <a:prstGeom prst="rect">
            <a:avLst/>
          </a:prstGeom>
          <a:solidFill>
            <a:srgbClr val="FFF3CD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02336" y="213969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ndc : ___  Critère AIAG : ≥ 5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347472" y="241401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02336" y="241401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Biais (Justesse) : ___  Limite : &lt; 2 %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347472" y="2688336"/>
            <a:ext cx="4059936" cy="256032"/>
          </a:xfrm>
          <a:prstGeom prst="rect">
            <a:avLst/>
          </a:prstGeom>
          <a:solidFill>
            <a:srgbClr val="FFF3CD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02336" y="268833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Linéarité : pente p-value = ___  (&gt; 0,05 ?)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47472" y="296265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02336" y="296265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Graphiques : Components of Variation · R chart · X-bar chart · By Operator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347472" y="3236976"/>
            <a:ext cx="4059936" cy="256032"/>
          </a:xfrm>
          <a:prstGeom prst="rect">
            <a:avLst/>
          </a:prstGeom>
          <a:solidFill>
            <a:srgbClr val="FFF3CD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02336" y="323697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Décision : Acceptable ☐  Conditionnel ☐  Inacceptable ☐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47472" y="351129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02336" y="351129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CAPA si %GRR &gt; 10 % : N° CAPA-____-____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347472" y="3785616"/>
            <a:ext cx="4059936" cy="256032"/>
          </a:xfrm>
          <a:prstGeom prst="rect">
            <a:avLst/>
          </a:prstGeom>
          <a:solidFill>
            <a:srgbClr val="FFF3CD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02336" y="378561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Approbation QA : Signature + Date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347472" y="405993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02336" y="405993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Prochaine réévaluation Gage R&amp;R : ___/___/____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4663440" y="585216"/>
            <a:ext cx="4206240" cy="43434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4663440" y="585216"/>
            <a:ext cx="4206240" cy="402336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773168" y="585216"/>
            <a:ext cx="400507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📋 Template CAPA Investigation Record</a:t>
            </a:r>
            <a:endParaRPr lang="en-US" sz="1250" dirty="0"/>
          </a:p>
        </p:txBody>
      </p:sp>
      <p:sp>
        <p:nvSpPr>
          <p:cNvPr id="34" name="Shape 32"/>
          <p:cNvSpPr/>
          <p:nvPr/>
        </p:nvSpPr>
        <p:spPr>
          <a:xfrm>
            <a:off x="4736592" y="1042416"/>
            <a:ext cx="4059936" cy="256032"/>
          </a:xfrm>
          <a:prstGeom prst="rect">
            <a:avLst/>
          </a:prstGeom>
          <a:solidFill>
            <a:srgbClr val="FDECEA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791456" y="104241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N° CAPA · Date ouverture · Priorité (Crit./Maj./Min.)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4736592" y="131673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791456" y="131673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OOS référencé : N° LIR-____-____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4736592" y="1591056"/>
            <a:ext cx="4059936" cy="256032"/>
          </a:xfrm>
          <a:prstGeom prst="rect">
            <a:avLst/>
          </a:prstGeom>
          <a:solidFill>
            <a:srgbClr val="FDECEA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791456" y="159105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Produit · Lot · Paramètre · Résultat OOS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4736592" y="186537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791456" y="186537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Description problème (factuelle &amp; chiffrée)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4736592" y="2139696"/>
            <a:ext cx="4059936" cy="256032"/>
          </a:xfrm>
          <a:prstGeom prst="rect">
            <a:avLst/>
          </a:prstGeom>
          <a:solidFill>
            <a:srgbClr val="FDECEA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4791456" y="213969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Cause racine identifiée ET prouvée : ____________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4736592" y="241401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4791456" y="241401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Méthode RCA utilisée : 5P ☐  Ishikawa ☐  FMEA ☐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4736592" y="2688336"/>
            <a:ext cx="4059936" cy="256032"/>
          </a:xfrm>
          <a:prstGeom prst="rect">
            <a:avLst/>
          </a:prstGeom>
          <a:solidFill>
            <a:srgbClr val="FDECEA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4791456" y="268833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Action AC1 (Corrective) : ___  Resp. : ___  J+___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4736592" y="296265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4791456" y="296265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Action AC2 (Corrective) : ___  Resp. : ___  J+___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4736592" y="3236976"/>
            <a:ext cx="4059936" cy="256032"/>
          </a:xfrm>
          <a:prstGeom prst="rect">
            <a:avLst/>
          </a:prstGeom>
          <a:solidFill>
            <a:srgbClr val="FDECEA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4791456" y="323697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Action AP1 (Préventive) : ___  Resp. : ___  J+___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4736592" y="351129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4791456" y="351129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Effectiveness Check J+30 : Ppk = ___  ≥ 1,33 ?</a:t>
            </a:r>
            <a:endParaRPr lang="en-US" sz="1000" dirty="0"/>
          </a:p>
        </p:txBody>
      </p:sp>
      <p:sp>
        <p:nvSpPr>
          <p:cNvPr id="54" name="Shape 52"/>
          <p:cNvSpPr/>
          <p:nvPr/>
        </p:nvSpPr>
        <p:spPr>
          <a:xfrm>
            <a:off x="4736592" y="3785616"/>
            <a:ext cx="4059936" cy="256032"/>
          </a:xfrm>
          <a:prstGeom prst="rect">
            <a:avLst/>
          </a:prstGeom>
          <a:solidFill>
            <a:srgbClr val="FDECEA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4791456" y="378561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Effectiveness Check J+90 : Ppk = ___  ≥ 1,33 ?</a:t>
            </a:r>
            <a:endParaRPr lang="en-US" sz="1000" dirty="0"/>
          </a:p>
        </p:txBody>
      </p:sp>
      <p:sp>
        <p:nvSpPr>
          <p:cNvPr id="56" name="Shape 54"/>
          <p:cNvSpPr/>
          <p:nvPr/>
        </p:nvSpPr>
        <p:spPr>
          <a:xfrm>
            <a:off x="4736592" y="4059936"/>
            <a:ext cx="4059936" cy="256032"/>
          </a:xfrm>
          <a:prstGeom prst="rect">
            <a:avLst/>
          </a:prstGeom>
          <a:solidFill>
            <a:srgbClr val="FFFFFF"/>
          </a:solidFill>
          <a:ln w="381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4791456" y="4059936"/>
            <a:ext cx="39684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F1F3D"/>
                </a:solidFill>
              </a:rPr>
              <a:t>Effectiveness Check J+180 : Ppk = ___  CLÔTURE</a:t>
            </a:r>
            <a:endParaRPr lang="en-US" sz="1000" dirty="0"/>
          </a:p>
        </p:txBody>
      </p:sp>
      <p:sp>
        <p:nvSpPr>
          <p:cNvPr id="58" name="Shape 56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60" name="Text 58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25 / 26</a:t>
            </a:r>
            <a:endParaRPr lang="en-US" sz="8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62272"/>
            <a:ext cx="9144000" cy="6812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384048"/>
            <a:ext cx="822960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kern="0" spc="400" dirty="0">
                <a:solidFill>
                  <a:srgbClr val="C0392B"/>
                </a:solidFill>
              </a:rPr>
              <a:t>Chapitre 5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768096"/>
            <a:ext cx="8229600" cy="1389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3800" b="1" dirty="0">
                <a:solidFill>
                  <a:srgbClr val="FFFFFF"/>
                </a:solidFill>
              </a:rPr>
              <a:t>Méthodes Statistiques</a:t>
            </a:r>
            <a:endParaRPr lang="en-US" sz="380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3800" b="1" dirty="0">
                <a:solidFill>
                  <a:srgbClr val="FFFFFF"/>
                </a:solidFill>
              </a:rPr>
              <a:t>au Service de la Qualité Terrain</a:t>
            </a:r>
            <a:endParaRPr lang="en-US" sz="3800" dirty="0"/>
          </a:p>
        </p:txBody>
      </p:sp>
      <p:sp>
        <p:nvSpPr>
          <p:cNvPr id="5" name="Shape 3"/>
          <p:cNvSpPr/>
          <p:nvPr/>
        </p:nvSpPr>
        <p:spPr>
          <a:xfrm>
            <a:off x="457200" y="2249424"/>
            <a:ext cx="8229600" cy="585216"/>
          </a:xfrm>
          <a:prstGeom prst="rect">
            <a:avLst/>
          </a:prstGeom>
          <a:solidFill>
            <a:srgbClr val="0D1D35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457200" y="2249424"/>
            <a:ext cx="54864" cy="585216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603504" y="2267712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AABBDD"/>
                </a:solidFill>
              </a:rPr>
              <a:t>Les 4 cas démontrent que les outils statistiques (Grubbs, I-MR, Gage R&amp;R) ne sont pas optionnels — ils sont la différence entre une investigation prouvée et une FDA 483.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57200" y="2907792"/>
            <a:ext cx="8229600" cy="585216"/>
          </a:xfrm>
          <a:prstGeom prst="rect">
            <a:avLst/>
          </a:prstGeom>
          <a:solidFill>
            <a:srgbClr val="0D1D35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57200" y="2907792"/>
            <a:ext cx="54864" cy="58521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603504" y="292608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AABBDD"/>
                </a:solidFill>
              </a:rPr>
              <a:t>La carte I-MR du Cas 2 a évité un OOS probable vers la série 25. Une intervention précoce coûte 10× moins qu'une investigation OOS + rejet de lot.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57200" y="3566160"/>
            <a:ext cx="8229600" cy="585216"/>
          </a:xfrm>
          <a:prstGeom prst="rect">
            <a:avLst/>
          </a:prstGeom>
          <a:solidFill>
            <a:srgbClr val="0D1D35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457200" y="3566160"/>
            <a:ext cx="54864" cy="585216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603504" y="3584448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AABBDD"/>
                </a:solidFill>
              </a:rPr>
              <a:t>Le Cas 4 est le cas le plus instructif : chaque erreur a un équivalent réglementaire précis. Intégrer ces leçons en formation annuelle et en auto-évaluation QA.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457200" y="4498848"/>
            <a:ext cx="8229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</a:rPr>
              <a:t>Rachid BERKANI — Expert Qualité &amp; Statistiques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229600" y="4919472"/>
            <a:ext cx="7772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26 / 26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§5.1 — Cas 1 : OOS Impureté A — Colonne HPLC encrassée (Cardiostat® 2024-0315)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457200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84048" y="603504"/>
            <a:ext cx="83393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OOS DÉCLENCHÉ : Impureté A = 0,28 %  ·  LSS = 0,20 %  ·  Dépassement +40 %  ·  Lot 2024-0315 mis en QUARANTAINE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74320" y="1133856"/>
            <a:ext cx="2743200" cy="3383280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133856"/>
            <a:ext cx="64008" cy="338328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02336" y="1207008"/>
            <a:ext cx="2542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5FA3"/>
                </a:solidFill>
              </a:rPr>
              <a:t>📊 Données initiales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02336" y="1591056"/>
            <a:ext cx="2542032" cy="2816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Produit : Cardiostat® 10 mg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Impureté A (dégradation PA)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Limite ICH Q3B : LSS = 0,20 %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Résultat OOS : 0,28 %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Historique 24 lots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Moyenne : 0,13 %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Écart-type : 0,02 %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CV : 15,4 %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46120" y="1133856"/>
            <a:ext cx="2743200" cy="3383280"/>
          </a:xfrm>
          <a:prstGeom prst="rect">
            <a:avLst/>
          </a:prstGeom>
          <a:solidFill>
            <a:srgbClr val="EBF5EB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246120" y="1133856"/>
            <a:ext cx="64008" cy="338328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374136" y="1207008"/>
            <a:ext cx="2542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🔬 Investigation Phase 1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374136" y="1591056"/>
            <a:ext cx="2542032" cy="2816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Revue documentaire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Calculs OK · Réactifs OK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Étalons validés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Vérification instrument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Backpressure : 380 bars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 (vs 280 bars normal) ⚠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2 340 injections colonne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 (limite validée : 2 000)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SST TF = 1,48 (≤ 1,50) ⚠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Conclusion : non conclusive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Phase 2 autorisée par QA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17920" y="1133856"/>
            <a:ext cx="2651760" cy="3383280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6217920" y="1133856"/>
            <a:ext cx="64008" cy="338328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345936" y="1207008"/>
            <a:ext cx="24505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⚙ Investigation Phase 2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345936" y="1591056"/>
            <a:ext cx="2450592" cy="2816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endParaRPr lang="en-US" sz="1050" dirty="0">
              <a:solidFill>
                <a:srgbClr val="0F1F3D"/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en-US" sz="1050" dirty="0">
              <a:solidFill>
                <a:srgbClr val="0F1F3D"/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5 retests — nouvelle colonne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Analyste différent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0,14 % · 0,13 % · 0,15 %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0,12 % · 0,14 %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Moyenne : 0,136 %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Écart-type : 0,011 %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CV : 8,1 %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Investigation production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Dossier lot conforme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Matières premières OK ✓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Conclusion : LOT LIBÉRÉ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20" name="Text 18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3 / 26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§5.1.3 — Cas 1 : Analyse Statistique — Shapiro-Wilk → Test de Grubbs (Minitab®)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4160520" cy="2057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85216"/>
            <a:ext cx="4160520" cy="40233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585216"/>
            <a:ext cx="39776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Étape 1 — Test de Shapiro-Wilk (Préalable obligatoire)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84048" y="1042416"/>
            <a:ext cx="3977640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Données : 24 valeurs historiques Impureté A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H₀ : les données suivent une </a:t>
            </a:r>
            <a:r>
              <a:rPr lang="en-US" sz="1100" dirty="0" err="1">
                <a:solidFill>
                  <a:srgbClr val="0F1F3D"/>
                </a:solidFill>
              </a:rPr>
              <a:t>loi</a:t>
            </a:r>
            <a:r>
              <a:rPr lang="en-US" sz="1100" dirty="0">
                <a:solidFill>
                  <a:srgbClr val="0F1F3D"/>
                </a:solidFill>
              </a:rPr>
              <a:t> </a:t>
            </a:r>
            <a:r>
              <a:rPr lang="en-US" sz="1100" dirty="0" err="1">
                <a:solidFill>
                  <a:srgbClr val="0F1F3D"/>
                </a:solidFill>
              </a:rPr>
              <a:t>normale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Minitab® : Stat &gt; Basic Statistics &gt; Normality Test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Sélectionner : Shapiro-Wilk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Résultat : p-value = 0,312 &gt; 0,05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Normalité CONFIRMÉE ✓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Test de Grubbs applicable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709160" y="585216"/>
            <a:ext cx="4160520" cy="20574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709160" y="585216"/>
            <a:ext cx="4160520" cy="402336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818888" y="585216"/>
            <a:ext cx="39776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Étape 2 — Test de Grubbs (Détection outlier)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818888" y="1042416"/>
            <a:ext cx="3977640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2000"/>
              </a:lnSpc>
              <a:buNone/>
            </a:pPr>
            <a:endParaRPr lang="en-US" sz="1100" dirty="0">
              <a:solidFill>
                <a:srgbClr val="0F1F3D"/>
              </a:solidFill>
            </a:endParaRPr>
          </a:p>
          <a:p>
            <a:pPr marL="0" indent="0">
              <a:lnSpc>
                <a:spcPct val="142000"/>
              </a:lnSpc>
              <a:buNone/>
            </a:pPr>
            <a:endParaRPr lang="en-US" sz="1100" dirty="0">
              <a:solidFill>
                <a:srgbClr val="0F1F3D"/>
              </a:solidFill>
            </a:endParaRPr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Minitab® : Stat &gt; Quality Tools &gt; Outlier Test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Formule : G = |Xᵢ – X̄| / s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G = |0,28 – 0,132| / 0,046 = 3,21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G critique (n=24, α=0,05) = 2,64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G calculé (3,21) &gt; G critique (2,64)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Valeur 0,28 % = ABERRANTE confirmée ✓</a:t>
            </a:r>
            <a:endParaRPr lang="en-US" sz="110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+ Cause assignable prouvée (colonne)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74320" y="2743200"/>
            <a:ext cx="8595360" cy="91440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11480" y="2779776"/>
            <a:ext cx="8321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8449"/>
                </a:solidFill>
              </a:rPr>
              <a:t>✓  CONCLUSION STATISTIQUE — Cas 1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22031" y="3067812"/>
            <a:ext cx="83210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La valeur OOS 0,28 % est statistiquement aberrante (Grubbs p &lt; 0,05)  ·  Cause assignable documentée : colonne HPLC en fin de vie (2 340 inj. &gt; 2 000 inj. validées)</a:t>
            </a:r>
            <a:endParaRPr lang="en-US" sz="11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→ Résultat OOS invalidé avec justification réglementaire  ·  Lot libérable après retests conformes</a:t>
            </a:r>
            <a:endParaRPr lang="en-US" sz="1100" dirty="0"/>
          </a:p>
        </p:txBody>
      </p:sp>
      <p:graphicFrame>
        <p:nvGraphicFramePr>
          <p:cNvPr id="15" name="Chart 0"/>
          <p:cNvGraphicFramePr/>
          <p:nvPr/>
        </p:nvGraphicFramePr>
        <p:xfrm>
          <a:off x="274320" y="3749040"/>
          <a:ext cx="8595360" cy="1115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Shape 13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4 / 26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§5.1.5 — Cas 1 : Plan CAPA et Vérification d'Efficacité (Effectiveness Check)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46888" y="453683"/>
            <a:ext cx="8595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B3A6B"/>
                </a:solidFill>
              </a:rPr>
              <a:t>CAPA-2024-0156 — Actions correctives et préventives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274320" y="692834"/>
            <a:ext cx="1371600" cy="34747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9184" y="692834"/>
            <a:ext cx="1280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Type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1682496" y="692834"/>
            <a:ext cx="3657600" cy="34747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1737360" y="692834"/>
            <a:ext cx="3566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Action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5376672" y="692834"/>
            <a:ext cx="1188720" cy="34747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5431536" y="692834"/>
            <a:ext cx="10972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Responsable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6601968" y="692834"/>
            <a:ext cx="685800" cy="34747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6656832" y="692834"/>
            <a:ext cx="594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FFFFFF"/>
                </a:solidFill>
              </a:rPr>
              <a:t>Délai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7324344" y="692834"/>
            <a:ext cx="731520" cy="347472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7379208" y="692834"/>
            <a:ext cx="640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Statut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74320" y="1076882"/>
            <a:ext cx="13716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29184" y="1076882"/>
            <a:ext cx="1280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Correctif immédiat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1682496" y="1076882"/>
            <a:ext cx="36576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1737360" y="1076882"/>
            <a:ext cx="3566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Remplacement colonne HPLC + validation SST complète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5376672" y="1076882"/>
            <a:ext cx="118872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5431536" y="1076882"/>
            <a:ext cx="10972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Resp. CQ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6601968" y="1076882"/>
            <a:ext cx="6858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6656832" y="1076882"/>
            <a:ext cx="594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J+2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7324344" y="1076882"/>
            <a:ext cx="731520" cy="34747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7379208" y="1076882"/>
            <a:ext cx="640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✓ Clos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274320" y="1460930"/>
            <a:ext cx="137160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29184" y="1460930"/>
            <a:ext cx="1280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Correctif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1682496" y="1460930"/>
            <a:ext cx="365760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1737360" y="1460930"/>
            <a:ext cx="3566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Création compteur injections dans OpenLAB (alerte à 450 inj.)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5376672" y="1460930"/>
            <a:ext cx="118872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5431536" y="1460930"/>
            <a:ext cx="10972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IT / CQ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6601968" y="1460930"/>
            <a:ext cx="68580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6656832" y="1460930"/>
            <a:ext cx="594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J+15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7324344" y="1460930"/>
            <a:ext cx="731520" cy="34747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7379208" y="1460930"/>
            <a:ext cx="640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✓ Clos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274320" y="1844978"/>
            <a:ext cx="13716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29184" y="1844978"/>
            <a:ext cx="1280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Préventif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1682496" y="1844978"/>
            <a:ext cx="36576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1737360" y="1844978"/>
            <a:ext cx="3566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Révision SOP-CQ-042 : limite 500 injections/colonne documentée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5376672" y="1844978"/>
            <a:ext cx="118872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5431536" y="1844978"/>
            <a:ext cx="10972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QA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6601968" y="1844978"/>
            <a:ext cx="6858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6656832" y="1844978"/>
            <a:ext cx="594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J+30</a:t>
            </a:r>
            <a:endParaRPr lang="en-US" sz="1050" dirty="0"/>
          </a:p>
        </p:txBody>
      </p:sp>
      <p:sp>
        <p:nvSpPr>
          <p:cNvPr id="43" name="Shape 41"/>
          <p:cNvSpPr/>
          <p:nvPr/>
        </p:nvSpPr>
        <p:spPr>
          <a:xfrm>
            <a:off x="7324344" y="1844978"/>
            <a:ext cx="731520" cy="34747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7379208" y="1844978"/>
            <a:ext cx="640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✓ Clos</a:t>
            </a: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274320" y="2229026"/>
            <a:ext cx="137160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329184" y="2229026"/>
            <a:ext cx="1280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Préventif</a:t>
            </a:r>
            <a:endParaRPr lang="en-US" sz="1050" dirty="0"/>
          </a:p>
        </p:txBody>
      </p:sp>
      <p:sp>
        <p:nvSpPr>
          <p:cNvPr id="47" name="Shape 45"/>
          <p:cNvSpPr/>
          <p:nvPr/>
        </p:nvSpPr>
        <p:spPr>
          <a:xfrm>
            <a:off x="1682496" y="2229026"/>
            <a:ext cx="365760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1737360" y="2229026"/>
            <a:ext cx="3566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Programme maintenance préventive toutes colonnes HPLC</a:t>
            </a:r>
            <a:endParaRPr lang="en-US" sz="1050" dirty="0"/>
          </a:p>
        </p:txBody>
      </p:sp>
      <p:sp>
        <p:nvSpPr>
          <p:cNvPr id="49" name="Shape 47"/>
          <p:cNvSpPr/>
          <p:nvPr/>
        </p:nvSpPr>
        <p:spPr>
          <a:xfrm>
            <a:off x="5376672" y="2229026"/>
            <a:ext cx="118872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5431536" y="2229026"/>
            <a:ext cx="10972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CQ + Maint.</a:t>
            </a:r>
            <a:endParaRPr lang="en-US" sz="1050" dirty="0"/>
          </a:p>
        </p:txBody>
      </p:sp>
      <p:sp>
        <p:nvSpPr>
          <p:cNvPr id="51" name="Shape 49"/>
          <p:cNvSpPr/>
          <p:nvPr/>
        </p:nvSpPr>
        <p:spPr>
          <a:xfrm>
            <a:off x="6601968" y="2229026"/>
            <a:ext cx="685800" cy="34747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6656832" y="2229026"/>
            <a:ext cx="594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J+60</a:t>
            </a:r>
            <a:endParaRPr lang="en-US" sz="1050" dirty="0"/>
          </a:p>
        </p:txBody>
      </p:sp>
      <p:sp>
        <p:nvSpPr>
          <p:cNvPr id="53" name="Shape 51"/>
          <p:cNvSpPr/>
          <p:nvPr/>
        </p:nvSpPr>
        <p:spPr>
          <a:xfrm>
            <a:off x="7324344" y="2229026"/>
            <a:ext cx="731520" cy="34747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7379208" y="2229026"/>
            <a:ext cx="640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✓ Clos</a:t>
            </a:r>
            <a:endParaRPr lang="en-US" sz="1050" dirty="0"/>
          </a:p>
        </p:txBody>
      </p:sp>
      <p:sp>
        <p:nvSpPr>
          <p:cNvPr id="55" name="Shape 53"/>
          <p:cNvSpPr/>
          <p:nvPr/>
        </p:nvSpPr>
        <p:spPr>
          <a:xfrm>
            <a:off x="274320" y="2613074"/>
            <a:ext cx="13716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329184" y="2613074"/>
            <a:ext cx="1280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0F1F3D"/>
                </a:solidFill>
              </a:rPr>
              <a:t>Préventif</a:t>
            </a:r>
            <a:endParaRPr lang="en-US" sz="1050" dirty="0"/>
          </a:p>
        </p:txBody>
      </p:sp>
      <p:sp>
        <p:nvSpPr>
          <p:cNvPr id="57" name="Shape 55"/>
          <p:cNvSpPr/>
          <p:nvPr/>
        </p:nvSpPr>
        <p:spPr>
          <a:xfrm>
            <a:off x="1682496" y="2613074"/>
            <a:ext cx="36576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1737360" y="2613074"/>
            <a:ext cx="3566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Formation analystes sur gestion durée de vie colonne</a:t>
            </a:r>
            <a:endParaRPr lang="en-US" sz="1050" dirty="0"/>
          </a:p>
        </p:txBody>
      </p:sp>
      <p:sp>
        <p:nvSpPr>
          <p:cNvPr id="59" name="Shape 57"/>
          <p:cNvSpPr/>
          <p:nvPr/>
        </p:nvSpPr>
        <p:spPr>
          <a:xfrm>
            <a:off x="5376672" y="2613074"/>
            <a:ext cx="118872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5431536" y="2613074"/>
            <a:ext cx="10972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RH / CQ</a:t>
            </a:r>
            <a:endParaRPr lang="en-US" sz="1050" dirty="0"/>
          </a:p>
        </p:txBody>
      </p:sp>
      <p:sp>
        <p:nvSpPr>
          <p:cNvPr id="61" name="Shape 59"/>
          <p:cNvSpPr/>
          <p:nvPr/>
        </p:nvSpPr>
        <p:spPr>
          <a:xfrm>
            <a:off x="6601968" y="2613074"/>
            <a:ext cx="685800" cy="347472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6656832" y="2613074"/>
            <a:ext cx="594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0F1F3D"/>
                </a:solidFill>
              </a:rPr>
              <a:t>J+45</a:t>
            </a:r>
            <a:endParaRPr lang="en-US" sz="1050" dirty="0"/>
          </a:p>
        </p:txBody>
      </p:sp>
      <p:sp>
        <p:nvSpPr>
          <p:cNvPr id="63" name="Shape 61"/>
          <p:cNvSpPr/>
          <p:nvPr/>
        </p:nvSpPr>
        <p:spPr>
          <a:xfrm>
            <a:off x="7324344" y="2613074"/>
            <a:ext cx="731520" cy="347472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7379208" y="2613074"/>
            <a:ext cx="6400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E8449"/>
                </a:solidFill>
              </a:rPr>
              <a:t>✓ Clos</a:t>
            </a:r>
            <a:endParaRPr lang="en-US" sz="1050" dirty="0"/>
          </a:p>
        </p:txBody>
      </p:sp>
      <p:sp>
        <p:nvSpPr>
          <p:cNvPr id="65" name="Text 63"/>
          <p:cNvSpPr/>
          <p:nvPr/>
        </p:nvSpPr>
        <p:spPr>
          <a:xfrm>
            <a:off x="548640" y="2952105"/>
            <a:ext cx="8595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B3A6B"/>
                </a:solidFill>
              </a:rPr>
              <a:t>Verification d'Efficacité — Calendrier J+30 / J+90 / J+180</a:t>
            </a:r>
            <a:endParaRPr lang="en-US" sz="1300" dirty="0"/>
          </a:p>
        </p:txBody>
      </p:sp>
      <p:graphicFrame>
        <p:nvGraphicFramePr>
          <p:cNvPr id="66" name="Chart 0"/>
          <p:cNvGraphicFramePr/>
          <p:nvPr/>
        </p:nvGraphicFramePr>
        <p:xfrm>
          <a:off x="274320" y="3273552"/>
          <a:ext cx="5486400" cy="1572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7" name="Shape 64"/>
          <p:cNvSpPr/>
          <p:nvPr/>
        </p:nvSpPr>
        <p:spPr>
          <a:xfrm>
            <a:off x="5989320" y="3273552"/>
            <a:ext cx="2880360" cy="1572768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8" name="Text 65"/>
          <p:cNvSpPr/>
          <p:nvPr/>
        </p:nvSpPr>
        <p:spPr>
          <a:xfrm>
            <a:off x="6080760" y="3337560"/>
            <a:ext cx="272491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8449"/>
                </a:solidFill>
              </a:rPr>
              <a:t>J+90 — Résultat</a:t>
            </a:r>
            <a:endParaRPr lang="en-US" sz="1300" dirty="0"/>
          </a:p>
        </p:txBody>
      </p:sp>
      <p:sp>
        <p:nvSpPr>
          <p:cNvPr id="69" name="Text 66"/>
          <p:cNvSpPr/>
          <p:nvPr/>
        </p:nvSpPr>
        <p:spPr>
          <a:xfrm>
            <a:off x="6080760" y="3675888"/>
            <a:ext cx="27249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E8449"/>
                </a:solidFill>
              </a:rPr>
              <a:t>Ppk = 1,54</a:t>
            </a:r>
            <a:endParaRPr lang="en-US" sz="2800" dirty="0"/>
          </a:p>
        </p:txBody>
      </p:sp>
      <p:sp>
        <p:nvSpPr>
          <p:cNvPr id="70" name="Text 67"/>
          <p:cNvSpPr/>
          <p:nvPr/>
        </p:nvSpPr>
        <p:spPr>
          <a:xfrm>
            <a:off x="6080760" y="4187952"/>
            <a:ext cx="2724912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≥ 1,33 ✓ CAPA CLÔTURÉE</a:t>
            </a:r>
            <a:endParaRPr lang="en-US" sz="1100" dirty="0"/>
          </a:p>
        </p:txBody>
      </p:sp>
      <p:sp>
        <p:nvSpPr>
          <p:cNvPr id="71" name="Shape 68"/>
          <p:cNvSpPr/>
          <p:nvPr/>
        </p:nvSpPr>
        <p:spPr>
          <a:xfrm>
            <a:off x="274320" y="4919472"/>
            <a:ext cx="8595360" cy="219456"/>
          </a:xfrm>
          <a:prstGeom prst="rect">
            <a:avLst/>
          </a:prstGeom>
          <a:solidFill>
            <a:srgbClr val="FFF3CD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2" name="Text 69"/>
          <p:cNvSpPr/>
          <p:nvPr/>
        </p:nvSpPr>
        <p:spPr>
          <a:xfrm>
            <a:off x="384048" y="4919472"/>
            <a:ext cx="832104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4870A"/>
                </a:solidFill>
              </a:rPr>
              <a:t>UCL recalculée post-CAPA : 0,19 % → 0,15 %  ·  Variabilité réduite −35 %  ·  MSP Control Plan révisé Rev.4</a:t>
            </a:r>
            <a:endParaRPr lang="en-US" sz="1000" dirty="0"/>
          </a:p>
        </p:txBody>
      </p:sp>
      <p:sp>
        <p:nvSpPr>
          <p:cNvPr id="73" name="Shape 70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4" name="Text 71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75" name="Text 72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5 / 26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§5.1 — Cas 1 : Carte I-MR Impureté A — Avant et Après CAPA (UCL : 0,19% → 0,15%)</a:t>
            </a:r>
            <a:endParaRPr lang="en-US" sz="12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85216"/>
          <a:ext cx="8595360" cy="3794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274320" y="4462272"/>
            <a:ext cx="8595360" cy="310896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384048" y="4480560"/>
            <a:ext cx="8321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B3A6B"/>
                </a:solidFill>
              </a:rPr>
              <a:t>Lot 24 = OOS → CAPA déclenchée → Nouvelle colonne → UCL resserrée : 0,19% → 0,15%  ·  Détection dérive 0,02% maintenant possible avec nouvelles limites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9" name="Text 6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6 / 26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§5.2 — Cas 2 : OOT Tailing Factor — Dérive Pompe HPLC (Solution injectable 5 mg/mL)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457200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84048" y="603504"/>
            <a:ext cx="83393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4870A"/>
                </a:solidFill>
              </a:rPr>
              <a:t>OOT DÉTECTÉ à la série 14 (Règle Nelson n°2 : 7 points consécutifs croissants)  ·  TF série 20 = 1,49 conforme mais dérive progressive confirmée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74320" y="1133856"/>
            <a:ext cx="85953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</a:rPr>
              <a:t>Données complètes — Tailing Factor sur 20 séries analytiques :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74320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S1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274320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74320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1.22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1133856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1133856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S2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1133856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1133856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1.25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1993392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1993392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S3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1993392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1993392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1.27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2852928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852928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S4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2852928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2852928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1.29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3712464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712464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S5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712464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712464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1.30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4572000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572000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S6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4572000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572000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1.32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431536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5431536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S7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5431536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5431536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1.35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291072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291072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S8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6291072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6291072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1.37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7150608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7150608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S9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7150608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7150608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1.38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8010144" y="1517904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8010144" y="1517904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S10</a:t>
            </a:r>
            <a:endParaRPr lang="en-US" sz="1000" dirty="0"/>
          </a:p>
        </p:txBody>
      </p:sp>
      <p:sp>
        <p:nvSpPr>
          <p:cNvPr id="45" name="Shape 43"/>
          <p:cNvSpPr/>
          <p:nvPr/>
        </p:nvSpPr>
        <p:spPr>
          <a:xfrm>
            <a:off x="8010144" y="1783080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8010144" y="1783080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1.40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274320" y="2084832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274320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S11</a:t>
            </a:r>
            <a:endParaRPr lang="en-US" sz="1000" dirty="0"/>
          </a:p>
        </p:txBody>
      </p:sp>
      <p:sp>
        <p:nvSpPr>
          <p:cNvPr id="49" name="Shape 47"/>
          <p:cNvSpPr/>
          <p:nvPr/>
        </p:nvSpPr>
        <p:spPr>
          <a:xfrm>
            <a:off x="274320" y="2350008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274320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1.41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1133856" y="2084832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1133856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S12</a:t>
            </a:r>
            <a:endParaRPr lang="en-US" sz="1000" dirty="0"/>
          </a:p>
        </p:txBody>
      </p:sp>
      <p:sp>
        <p:nvSpPr>
          <p:cNvPr id="53" name="Shape 51"/>
          <p:cNvSpPr/>
          <p:nvPr/>
        </p:nvSpPr>
        <p:spPr>
          <a:xfrm>
            <a:off x="1133856" y="2350008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1133856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1.42</a:t>
            </a:r>
            <a:endParaRPr lang="en-US" sz="1100" dirty="0"/>
          </a:p>
        </p:txBody>
      </p:sp>
      <p:sp>
        <p:nvSpPr>
          <p:cNvPr id="55" name="Shape 53"/>
          <p:cNvSpPr/>
          <p:nvPr/>
        </p:nvSpPr>
        <p:spPr>
          <a:xfrm>
            <a:off x="1993392" y="2084832"/>
            <a:ext cx="804672" cy="256032"/>
          </a:xfrm>
          <a:prstGeom prst="rect">
            <a:avLst/>
          </a:prstGeom>
          <a:solidFill>
            <a:srgbClr val="D6E4F0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1993392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5FA3"/>
                </a:solidFill>
              </a:rPr>
              <a:t>S13</a:t>
            </a:r>
            <a:endParaRPr lang="en-US" sz="1000" dirty="0"/>
          </a:p>
        </p:txBody>
      </p:sp>
      <p:sp>
        <p:nvSpPr>
          <p:cNvPr id="57" name="Shape 55"/>
          <p:cNvSpPr/>
          <p:nvPr/>
        </p:nvSpPr>
        <p:spPr>
          <a:xfrm>
            <a:off x="1993392" y="2350008"/>
            <a:ext cx="804672" cy="256032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1993392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1.43</a:t>
            </a:r>
            <a:endParaRPr lang="en-US" sz="1100" dirty="0"/>
          </a:p>
        </p:txBody>
      </p:sp>
      <p:sp>
        <p:nvSpPr>
          <p:cNvPr id="59" name="Shape 57"/>
          <p:cNvSpPr/>
          <p:nvPr/>
        </p:nvSpPr>
        <p:spPr>
          <a:xfrm>
            <a:off x="2852928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2852928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S14</a:t>
            </a:r>
            <a:endParaRPr lang="en-US" sz="1000" dirty="0"/>
          </a:p>
        </p:txBody>
      </p:sp>
      <p:sp>
        <p:nvSpPr>
          <p:cNvPr id="61" name="Shape 59"/>
          <p:cNvSpPr/>
          <p:nvPr/>
        </p:nvSpPr>
        <p:spPr>
          <a:xfrm>
            <a:off x="2852928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2852928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1.45</a:t>
            </a:r>
            <a:endParaRPr lang="en-US" sz="1100" dirty="0"/>
          </a:p>
        </p:txBody>
      </p:sp>
      <p:sp>
        <p:nvSpPr>
          <p:cNvPr id="63" name="Shape 61"/>
          <p:cNvSpPr/>
          <p:nvPr/>
        </p:nvSpPr>
        <p:spPr>
          <a:xfrm>
            <a:off x="3712464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3712464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S15</a:t>
            </a:r>
            <a:endParaRPr lang="en-US" sz="1000" dirty="0"/>
          </a:p>
        </p:txBody>
      </p:sp>
      <p:sp>
        <p:nvSpPr>
          <p:cNvPr id="65" name="Shape 63"/>
          <p:cNvSpPr/>
          <p:nvPr/>
        </p:nvSpPr>
        <p:spPr>
          <a:xfrm>
            <a:off x="3712464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3712464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1.46</a:t>
            </a:r>
            <a:endParaRPr lang="en-US" sz="1100" dirty="0"/>
          </a:p>
        </p:txBody>
      </p:sp>
      <p:sp>
        <p:nvSpPr>
          <p:cNvPr id="67" name="Shape 65"/>
          <p:cNvSpPr/>
          <p:nvPr/>
        </p:nvSpPr>
        <p:spPr>
          <a:xfrm>
            <a:off x="4572000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4572000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S16</a:t>
            </a:r>
            <a:endParaRPr lang="en-US" sz="1000" dirty="0"/>
          </a:p>
        </p:txBody>
      </p:sp>
      <p:sp>
        <p:nvSpPr>
          <p:cNvPr id="69" name="Shape 67"/>
          <p:cNvSpPr/>
          <p:nvPr/>
        </p:nvSpPr>
        <p:spPr>
          <a:xfrm>
            <a:off x="4572000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4572000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1.47</a:t>
            </a:r>
            <a:endParaRPr lang="en-US" sz="1100" dirty="0"/>
          </a:p>
        </p:txBody>
      </p:sp>
      <p:sp>
        <p:nvSpPr>
          <p:cNvPr id="71" name="Shape 69"/>
          <p:cNvSpPr/>
          <p:nvPr/>
        </p:nvSpPr>
        <p:spPr>
          <a:xfrm>
            <a:off x="5431536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2" name="Text 70"/>
          <p:cNvSpPr/>
          <p:nvPr/>
        </p:nvSpPr>
        <p:spPr>
          <a:xfrm>
            <a:off x="5431536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S17</a:t>
            </a:r>
            <a:endParaRPr lang="en-US" sz="1000" dirty="0"/>
          </a:p>
        </p:txBody>
      </p:sp>
      <p:sp>
        <p:nvSpPr>
          <p:cNvPr id="73" name="Shape 71"/>
          <p:cNvSpPr/>
          <p:nvPr/>
        </p:nvSpPr>
        <p:spPr>
          <a:xfrm>
            <a:off x="5431536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4" name="Text 72"/>
          <p:cNvSpPr/>
          <p:nvPr/>
        </p:nvSpPr>
        <p:spPr>
          <a:xfrm>
            <a:off x="5431536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1.47</a:t>
            </a:r>
            <a:endParaRPr lang="en-US" sz="1100" dirty="0"/>
          </a:p>
        </p:txBody>
      </p:sp>
      <p:sp>
        <p:nvSpPr>
          <p:cNvPr id="75" name="Shape 73"/>
          <p:cNvSpPr/>
          <p:nvPr/>
        </p:nvSpPr>
        <p:spPr>
          <a:xfrm>
            <a:off x="6291072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6" name="Text 74"/>
          <p:cNvSpPr/>
          <p:nvPr/>
        </p:nvSpPr>
        <p:spPr>
          <a:xfrm>
            <a:off x="6291072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S18</a:t>
            </a:r>
            <a:endParaRPr lang="en-US" sz="1000" dirty="0"/>
          </a:p>
        </p:txBody>
      </p:sp>
      <p:sp>
        <p:nvSpPr>
          <p:cNvPr id="77" name="Shape 75"/>
          <p:cNvSpPr/>
          <p:nvPr/>
        </p:nvSpPr>
        <p:spPr>
          <a:xfrm>
            <a:off x="6291072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8" name="Text 76"/>
          <p:cNvSpPr/>
          <p:nvPr/>
        </p:nvSpPr>
        <p:spPr>
          <a:xfrm>
            <a:off x="6291072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1.48</a:t>
            </a:r>
            <a:endParaRPr lang="en-US" sz="1100" dirty="0"/>
          </a:p>
        </p:txBody>
      </p:sp>
      <p:sp>
        <p:nvSpPr>
          <p:cNvPr id="79" name="Shape 77"/>
          <p:cNvSpPr/>
          <p:nvPr/>
        </p:nvSpPr>
        <p:spPr>
          <a:xfrm>
            <a:off x="7150608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0" name="Text 78"/>
          <p:cNvSpPr/>
          <p:nvPr/>
        </p:nvSpPr>
        <p:spPr>
          <a:xfrm>
            <a:off x="7150608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S19</a:t>
            </a:r>
            <a:endParaRPr lang="en-US" sz="1000" dirty="0"/>
          </a:p>
        </p:txBody>
      </p:sp>
      <p:sp>
        <p:nvSpPr>
          <p:cNvPr id="81" name="Shape 79"/>
          <p:cNvSpPr/>
          <p:nvPr/>
        </p:nvSpPr>
        <p:spPr>
          <a:xfrm>
            <a:off x="7150608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7150608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1.48</a:t>
            </a:r>
            <a:endParaRPr lang="en-US" sz="1100" dirty="0"/>
          </a:p>
        </p:txBody>
      </p:sp>
      <p:sp>
        <p:nvSpPr>
          <p:cNvPr id="83" name="Shape 81"/>
          <p:cNvSpPr/>
          <p:nvPr/>
        </p:nvSpPr>
        <p:spPr>
          <a:xfrm>
            <a:off x="8010144" y="2084832"/>
            <a:ext cx="804672" cy="256032"/>
          </a:xfrm>
          <a:prstGeom prst="rect">
            <a:avLst/>
          </a:prstGeom>
          <a:solidFill>
            <a:srgbClr val="FFF3CD"/>
          </a:solidFill>
          <a:ln w="63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4" name="Text 82"/>
          <p:cNvSpPr/>
          <p:nvPr/>
        </p:nvSpPr>
        <p:spPr>
          <a:xfrm>
            <a:off x="8010144" y="2084832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S20</a:t>
            </a:r>
            <a:endParaRPr lang="en-US" sz="1000" dirty="0"/>
          </a:p>
        </p:txBody>
      </p:sp>
      <p:sp>
        <p:nvSpPr>
          <p:cNvPr id="85" name="Shape 83"/>
          <p:cNvSpPr/>
          <p:nvPr/>
        </p:nvSpPr>
        <p:spPr>
          <a:xfrm>
            <a:off x="8010144" y="2350008"/>
            <a:ext cx="804672" cy="256032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6" name="Text 84"/>
          <p:cNvSpPr/>
          <p:nvPr/>
        </p:nvSpPr>
        <p:spPr>
          <a:xfrm>
            <a:off x="8010144" y="2350008"/>
            <a:ext cx="8046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0392B"/>
                </a:solidFill>
              </a:rPr>
              <a:t>1.49</a:t>
            </a:r>
            <a:endParaRPr lang="en-US" sz="1100" dirty="0"/>
          </a:p>
        </p:txBody>
      </p:sp>
      <p:sp>
        <p:nvSpPr>
          <p:cNvPr id="87" name="Shape 85"/>
          <p:cNvSpPr/>
          <p:nvPr/>
        </p:nvSpPr>
        <p:spPr>
          <a:xfrm>
            <a:off x="274320" y="2724912"/>
            <a:ext cx="8595360" cy="237744"/>
          </a:xfrm>
          <a:prstGeom prst="rect">
            <a:avLst/>
          </a:prstGeom>
          <a:solidFill>
            <a:srgbClr val="FDECEA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8" name="Text 86"/>
          <p:cNvSpPr/>
          <p:nvPr/>
        </p:nvSpPr>
        <p:spPr>
          <a:xfrm>
            <a:off x="384048" y="2724912"/>
            <a:ext cx="83210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→ Signal OOT : séries 14-20 (rouge) — 7 points croissants consécutifs = Règle Nelson n°2 activée</a:t>
            </a:r>
            <a:endParaRPr lang="en-US" sz="1050" dirty="0"/>
          </a:p>
        </p:txBody>
      </p:sp>
      <p:sp>
        <p:nvSpPr>
          <p:cNvPr id="89" name="Text 87"/>
          <p:cNvSpPr/>
          <p:nvPr/>
        </p:nvSpPr>
        <p:spPr>
          <a:xfrm>
            <a:off x="274320" y="3035808"/>
            <a:ext cx="2743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</a:rPr>
              <a:t>Investigation &amp; Cause Racine :</a:t>
            </a:r>
            <a:endParaRPr lang="en-US" sz="1200" dirty="0"/>
          </a:p>
        </p:txBody>
      </p:sp>
      <p:sp>
        <p:nvSpPr>
          <p:cNvPr id="90" name="Shape 88"/>
          <p:cNvSpPr/>
          <p:nvPr/>
        </p:nvSpPr>
        <p:spPr>
          <a:xfrm>
            <a:off x="274320" y="3364992"/>
            <a:ext cx="4160520" cy="1481328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1" name="Shape 89"/>
          <p:cNvSpPr/>
          <p:nvPr/>
        </p:nvSpPr>
        <p:spPr>
          <a:xfrm>
            <a:off x="274320" y="3364992"/>
            <a:ext cx="64008" cy="148132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2" name="Text 90"/>
          <p:cNvSpPr/>
          <p:nvPr/>
        </p:nvSpPr>
        <p:spPr>
          <a:xfrm>
            <a:off x="402336" y="3438144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🔧 Diagnostic Pompe HPLC</a:t>
            </a:r>
            <a:endParaRPr lang="en-US" sz="1200" dirty="0"/>
          </a:p>
        </p:txBody>
      </p:sp>
      <p:sp>
        <p:nvSpPr>
          <p:cNvPr id="93" name="Text 91"/>
          <p:cNvSpPr/>
          <p:nvPr/>
        </p:nvSpPr>
        <p:spPr>
          <a:xfrm>
            <a:off x="402336" y="3822192"/>
            <a:ext cx="39593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Test débit : variation ±3 % (tolérance ±1 %) ⚠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Inspection physique : usure joints + check-valves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Dernière maintenance : 14 mois (recommandation : 12 mois)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Absence alerte automatique maintenance échue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CAUSE RACINE : dérive progressive pompe due à usure</a:t>
            </a:r>
            <a:endParaRPr lang="en-US" sz="1050" dirty="0"/>
          </a:p>
        </p:txBody>
      </p:sp>
      <p:sp>
        <p:nvSpPr>
          <p:cNvPr id="94" name="Shape 92"/>
          <p:cNvSpPr/>
          <p:nvPr/>
        </p:nvSpPr>
        <p:spPr>
          <a:xfrm>
            <a:off x="4663440" y="3364992"/>
            <a:ext cx="4160520" cy="1481328"/>
          </a:xfrm>
          <a:prstGeom prst="rect">
            <a:avLst/>
          </a:prstGeom>
          <a:solidFill>
            <a:srgbClr val="EBF5EB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5" name="Shape 93"/>
          <p:cNvSpPr/>
          <p:nvPr/>
        </p:nvSpPr>
        <p:spPr>
          <a:xfrm>
            <a:off x="4663440" y="3364992"/>
            <a:ext cx="64008" cy="148132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6" name="Text 94"/>
          <p:cNvSpPr/>
          <p:nvPr/>
        </p:nvSpPr>
        <p:spPr>
          <a:xfrm>
            <a:off x="4791456" y="3438144"/>
            <a:ext cx="395935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8449"/>
                </a:solidFill>
              </a:rPr>
              <a:t>✓ CAPA &amp; Résultats Post-Intervention</a:t>
            </a:r>
            <a:endParaRPr lang="en-US" sz="1200" dirty="0"/>
          </a:p>
        </p:txBody>
      </p:sp>
      <p:sp>
        <p:nvSpPr>
          <p:cNvPr id="97" name="Text 95"/>
          <p:cNvSpPr/>
          <p:nvPr/>
        </p:nvSpPr>
        <p:spPr>
          <a:xfrm>
            <a:off x="4791456" y="3822192"/>
            <a:ext cx="39593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Correctives J+3/J+5 : recalibrage + remplacement joints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Préventive J+30 : alertes automatiques maintenance IT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Préventive J+45 : révision planning maintenance QA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Résultat 30 séries post-CAPA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TF moyen stabilisé = 1,22 ± 0,04 ✓</a:t>
            </a:r>
            <a:endParaRPr lang="en-US" sz="1050" dirty="0"/>
          </a:p>
        </p:txBody>
      </p:sp>
      <p:sp>
        <p:nvSpPr>
          <p:cNvPr id="98" name="Shape 96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9" name="Text 97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100" name="Text 98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7 / 26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§5.2.2 — Cas 2 : Carte I-MR Tailing Factor — Détection OOT avant OOS (Minitab®)</a:t>
            </a:r>
            <a:endParaRPr lang="en-US" sz="12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85216"/>
          <a:ext cx="8595360" cy="345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274320" y="4160520"/>
            <a:ext cx="274320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365760" y="4187952"/>
            <a:ext cx="25786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D4870A"/>
                </a:solidFill>
              </a:rPr>
              <a:t>Série 14 : signal OOT détecté</a:t>
            </a:r>
            <a:endParaRPr lang="en-US" sz="1150" dirty="0"/>
          </a:p>
        </p:txBody>
      </p:sp>
      <p:sp>
        <p:nvSpPr>
          <p:cNvPr id="7" name="Text 4"/>
          <p:cNvSpPr/>
          <p:nvPr/>
        </p:nvSpPr>
        <p:spPr>
          <a:xfrm>
            <a:off x="365760" y="4498848"/>
            <a:ext cx="25786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7 points croissants (Nelson R2)</a:t>
            </a:r>
            <a:endParaRPr lang="en-US" sz="1050" dirty="0"/>
          </a:p>
        </p:txBody>
      </p:sp>
      <p:sp>
        <p:nvSpPr>
          <p:cNvPr id="8" name="Shape 5"/>
          <p:cNvSpPr/>
          <p:nvPr/>
        </p:nvSpPr>
        <p:spPr>
          <a:xfrm>
            <a:off x="3246120" y="4160520"/>
            <a:ext cx="274320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3337560" y="4187952"/>
            <a:ext cx="25786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8449"/>
                </a:solidFill>
              </a:rPr>
              <a:t>Séries 20-50 : post-CAPA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3337560" y="4498848"/>
            <a:ext cx="25786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TF stable 1,22 ± 0,04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6217920" y="4160520"/>
            <a:ext cx="2743200" cy="658368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6309360" y="4187952"/>
            <a:ext cx="25786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E5FA3"/>
                </a:solidFill>
              </a:rPr>
              <a:t>OOS évité vers série 25-28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6309360" y="4498848"/>
            <a:ext cx="25786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Économie : investigation + coût rejet lot</a:t>
            </a:r>
            <a:endParaRPr lang="en-US" sz="1050" dirty="0"/>
          </a:p>
        </p:txBody>
      </p:sp>
      <p:sp>
        <p:nvSpPr>
          <p:cNvPr id="14" name="Shape 11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16" name="Text 13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8 / 26</a:t>
            </a:r>
            <a:endParaRPr lang="en-US" sz="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§5.3 — Cas 3 : Gage R&amp;R HPLC Cardiostat® — Analyse MSA Complète (%GRR 25% → 4,8%)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585216"/>
            <a:ext cx="8595360" cy="457200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84048" y="603504"/>
            <a:ext cx="833932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PROBLÈME INITIAL : %GRR = 25,0 %  ·  Limite AIAG MSA 4th Ed. : &lt; 10 %  ·  Variabilité inter-opérateurs EXCESSIVE → risque décision libération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74320" y="1133856"/>
            <a:ext cx="2194560" cy="3337560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  <a:effectLst>
            <a:outerShdw blurRad="889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133856"/>
            <a:ext cx="64008" cy="333756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02336" y="1207008"/>
            <a:ext cx="2542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870A"/>
                </a:solidFill>
              </a:rPr>
              <a:t>📋 Protocole Gage R&amp;R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02336" y="1591056"/>
            <a:ext cx="2542032" cy="27706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Conception AIAG standard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3 opérateurs qualifiés HPLC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10 échantillons (90-110 % cible)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3 répétitions par opérateur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• Total : 90 mesures randomisées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  (éviter biais d'ordre)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Minitab® :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Stat &gt; Quality Tools &gt;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Gage R&amp;R Study (Crossed)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Méthode ANOVA recommandée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Référence : AIAG MSA 4th Ed.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ICH Q2(R1)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246120" y="1133856"/>
            <a:ext cx="56235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</a:rPr>
              <a:t>Résultats MSA — Composantes Gage R&amp;R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2505456" y="1389888"/>
            <a:ext cx="2286000" cy="384048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2551176" y="1389888"/>
            <a:ext cx="2212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FFFFFF"/>
                </a:solidFill>
              </a:rPr>
              <a:t>Composante MSA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828032" y="1389888"/>
            <a:ext cx="1188720" cy="384048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873752" y="1389888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Avant CAPA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053328" y="1389888"/>
            <a:ext cx="1188720" cy="384048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099048" y="1389888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Après CAPA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7278624" y="1389888"/>
            <a:ext cx="1188720" cy="384048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7324344" y="1389888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Critère AIAG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8503920" y="1389888"/>
            <a:ext cx="640080" cy="384048"/>
          </a:xfrm>
          <a:prstGeom prst="rect">
            <a:avLst/>
          </a:prstGeom>
          <a:solidFill>
            <a:srgbClr val="1B3A6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8549640" y="1389888"/>
            <a:ext cx="5669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2505456" y="1810512"/>
            <a:ext cx="2286000" cy="38404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2551176" y="1810512"/>
            <a:ext cx="2212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%GRR Total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828032" y="1810512"/>
            <a:ext cx="1188720" cy="384048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873752" y="1810512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0392B"/>
                </a:solidFill>
              </a:rPr>
              <a:t>25,0 %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6053328" y="1810512"/>
            <a:ext cx="1188720" cy="384048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6099048" y="1810512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4,8 %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7278624" y="1810512"/>
            <a:ext cx="1188720" cy="38404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7324344" y="1810512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&lt; 10 %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8503920" y="1810512"/>
            <a:ext cx="640080" cy="38404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8549640" y="1810512"/>
            <a:ext cx="5669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2505456" y="2231136"/>
            <a:ext cx="2286000" cy="38404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551176" y="2231136"/>
            <a:ext cx="2212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Répétabilité (instrument)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4828032" y="2231136"/>
            <a:ext cx="1188720" cy="384048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873752" y="2231136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0392B"/>
                </a:solidFill>
              </a:rPr>
              <a:t>7,0 %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053328" y="2231136"/>
            <a:ext cx="1188720" cy="384048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099048" y="2231136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3,1 %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7278624" y="2231136"/>
            <a:ext cx="1188720" cy="38404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7324344" y="2231136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Minimiser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8503920" y="2231136"/>
            <a:ext cx="640080" cy="38404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8549640" y="2231136"/>
            <a:ext cx="5669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2505456" y="2651760"/>
            <a:ext cx="2286000" cy="38404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2551176" y="2651760"/>
            <a:ext cx="2212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Reproductibilité (opérateurs)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4828032" y="2651760"/>
            <a:ext cx="1188720" cy="384048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873752" y="2651760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0392B"/>
                </a:solidFill>
              </a:rPr>
              <a:t>18,0 %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6053328" y="2651760"/>
            <a:ext cx="1188720" cy="384048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6099048" y="2651760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1,7 %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7278624" y="2651760"/>
            <a:ext cx="1188720" cy="38404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7324344" y="2651760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Minimiser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8503920" y="2651760"/>
            <a:ext cx="640080" cy="384048"/>
          </a:xfrm>
          <a:prstGeom prst="rect">
            <a:avLst/>
          </a:prstGeom>
          <a:solidFill>
            <a:srgbClr val="F4F6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8549640" y="2651760"/>
            <a:ext cx="5669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2505456" y="3072384"/>
            <a:ext cx="2286000" cy="38404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2551176" y="3072384"/>
            <a:ext cx="22128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0F1F3D"/>
                </a:solidFill>
              </a:rPr>
              <a:t>ndc (catégories distinctes)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4828032" y="3072384"/>
            <a:ext cx="1188720" cy="384048"/>
          </a:xfrm>
          <a:prstGeom prst="rect">
            <a:avLst/>
          </a:prstGeom>
          <a:solidFill>
            <a:srgbClr val="FDECEA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4873752" y="3072384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0392B"/>
                </a:solidFill>
              </a:rPr>
              <a:t>2</a:t>
            </a:r>
            <a:endParaRPr lang="en-US" sz="1100" dirty="0"/>
          </a:p>
        </p:txBody>
      </p:sp>
      <p:sp>
        <p:nvSpPr>
          <p:cNvPr id="55" name="Shape 53"/>
          <p:cNvSpPr/>
          <p:nvPr/>
        </p:nvSpPr>
        <p:spPr>
          <a:xfrm>
            <a:off x="6053328" y="3072384"/>
            <a:ext cx="1188720" cy="384048"/>
          </a:xfrm>
          <a:prstGeom prst="rect">
            <a:avLst/>
          </a:prstGeom>
          <a:solidFill>
            <a:srgbClr val="EBF5EB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6099048" y="3072384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</a:rPr>
              <a:t>8</a:t>
            </a:r>
            <a:endParaRPr lang="en-US" sz="1100" dirty="0"/>
          </a:p>
        </p:txBody>
      </p:sp>
      <p:sp>
        <p:nvSpPr>
          <p:cNvPr id="57" name="Shape 55"/>
          <p:cNvSpPr/>
          <p:nvPr/>
        </p:nvSpPr>
        <p:spPr>
          <a:xfrm>
            <a:off x="7278624" y="3072384"/>
            <a:ext cx="1188720" cy="38404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7324344" y="3072384"/>
            <a:ext cx="11155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F1F3D"/>
                </a:solidFill>
              </a:rPr>
              <a:t>≥ 5 recommandé</a:t>
            </a:r>
            <a:endParaRPr lang="en-US" sz="1100" dirty="0"/>
          </a:p>
        </p:txBody>
      </p:sp>
      <p:sp>
        <p:nvSpPr>
          <p:cNvPr id="59" name="Shape 57"/>
          <p:cNvSpPr/>
          <p:nvPr/>
        </p:nvSpPr>
        <p:spPr>
          <a:xfrm>
            <a:off x="8503920" y="3072384"/>
            <a:ext cx="640080" cy="38404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8549640" y="3072384"/>
            <a:ext cx="5669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✓</a:t>
            </a:r>
            <a:endParaRPr lang="en-US" sz="1100" dirty="0"/>
          </a:p>
        </p:txBody>
      </p:sp>
      <p:graphicFrame>
        <p:nvGraphicFramePr>
          <p:cNvPr id="61" name="Chart 0"/>
          <p:cNvGraphicFramePr/>
          <p:nvPr/>
        </p:nvGraphicFramePr>
        <p:xfrm>
          <a:off x="3246120" y="3474720"/>
          <a:ext cx="5623560" cy="1298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Shape 59"/>
          <p:cNvSpPr/>
          <p:nvPr/>
        </p:nvSpPr>
        <p:spPr>
          <a:xfrm>
            <a:off x="0" y="4919472"/>
            <a:ext cx="9144000" cy="22402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0"/>
          <p:cNvSpPr/>
          <p:nvPr/>
        </p:nvSpPr>
        <p:spPr>
          <a:xfrm>
            <a:off x="274320" y="4919472"/>
            <a:ext cx="7772400" cy="224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ABBDD"/>
                </a:solidFill>
              </a:rPr>
              <a:t>OOS, OOT &amp; CAPA en Industrie Pharmaceutique  ·  Rachid BERKANI  ·  Chapitre 5 — Études de Cas</a:t>
            </a:r>
            <a:endParaRPr lang="en-US" sz="850" dirty="0"/>
          </a:p>
        </p:txBody>
      </p:sp>
      <p:sp>
        <p:nvSpPr>
          <p:cNvPr id="64" name="Text 61"/>
          <p:cNvSpPr/>
          <p:nvPr/>
        </p:nvSpPr>
        <p:spPr>
          <a:xfrm>
            <a:off x="8046720" y="4919472"/>
            <a:ext cx="1051560" cy="2240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AABBDD"/>
                </a:solidFill>
              </a:rPr>
              <a:t>9 / 26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5433</Words>
  <Application>Microsoft Office PowerPoint</Application>
  <PresentationFormat>Affichage à l'écran (16:9)</PresentationFormat>
  <Paragraphs>738</Paragraphs>
  <Slides>26</Slides>
  <Notes>26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8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5 — Études de Cas Pratiques</dc:title>
  <dc:subject>PptxGenJS Presentation</dc:subject>
  <dc:creator>Rachid BERKANI</dc:creator>
  <cp:lastModifiedBy>rachid berkani</cp:lastModifiedBy>
  <cp:revision>2</cp:revision>
  <dcterms:created xsi:type="dcterms:W3CDTF">2026-03-28T11:40:47Z</dcterms:created>
  <dcterms:modified xsi:type="dcterms:W3CDTF">2026-03-28T12:44:54Z</dcterms:modified>
</cp:coreProperties>
</file>